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33"/>
  </p:notesMasterIdLst>
  <p:handoutMasterIdLst>
    <p:handoutMasterId r:id="rId34"/>
  </p:handoutMasterIdLst>
  <p:sldIdLst>
    <p:sldId id="256" r:id="rId2"/>
    <p:sldId id="335" r:id="rId3"/>
    <p:sldId id="344" r:id="rId4"/>
    <p:sldId id="357" r:id="rId5"/>
    <p:sldId id="372" r:id="rId6"/>
    <p:sldId id="358" r:id="rId7"/>
    <p:sldId id="373" r:id="rId8"/>
    <p:sldId id="374" r:id="rId9"/>
    <p:sldId id="375" r:id="rId10"/>
    <p:sldId id="376" r:id="rId11"/>
    <p:sldId id="377" r:id="rId12"/>
    <p:sldId id="378" r:id="rId13"/>
    <p:sldId id="379" r:id="rId14"/>
    <p:sldId id="362" r:id="rId15"/>
    <p:sldId id="380" r:id="rId16"/>
    <p:sldId id="381" r:id="rId17"/>
    <p:sldId id="363" r:id="rId18"/>
    <p:sldId id="382" r:id="rId19"/>
    <p:sldId id="383" r:id="rId20"/>
    <p:sldId id="384" r:id="rId21"/>
    <p:sldId id="385" r:id="rId22"/>
    <p:sldId id="386" r:id="rId23"/>
    <p:sldId id="365" r:id="rId24"/>
    <p:sldId id="366" r:id="rId25"/>
    <p:sldId id="387" r:id="rId26"/>
    <p:sldId id="367" r:id="rId27"/>
    <p:sldId id="368" r:id="rId28"/>
    <p:sldId id="369" r:id="rId29"/>
    <p:sldId id="370" r:id="rId30"/>
    <p:sldId id="356" r:id="rId31"/>
    <p:sldId id="371" r:id="rId32"/>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218vmFPwsX/j8d70vOeUQ==" hashData="g8F+X+wVMrjOXY9GayKtVb3Ifx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0316" autoAdjust="0"/>
  </p:normalViewPr>
  <p:slideViewPr>
    <p:cSldViewPr>
      <p:cViewPr>
        <p:scale>
          <a:sx n="81" d="100"/>
          <a:sy n="81" d="100"/>
        </p:scale>
        <p:origin x="-1339" y="-58"/>
      </p:cViewPr>
      <p:guideLst>
        <p:guide orient="horz" pos="2160"/>
        <p:guide pos="2880"/>
      </p:guideLst>
    </p:cSldViewPr>
  </p:slideViewPr>
  <p:outlineViewPr>
    <p:cViewPr>
      <p:scale>
        <a:sx n="33" d="100"/>
        <a:sy n="33" d="100"/>
      </p:scale>
      <p:origin x="54" y="11556"/>
    </p:cViewPr>
  </p:outlineViewPr>
  <p:notesTextViewPr>
    <p:cViewPr>
      <p:scale>
        <a:sx n="100" d="100"/>
        <a:sy n="100" d="100"/>
      </p:scale>
      <p:origin x="0" y="0"/>
    </p:cViewPr>
  </p:notesTextViewPr>
  <p:notesViewPr>
    <p:cSldViewPr>
      <p:cViewPr varScale="1">
        <p:scale>
          <a:sx n="54" d="100"/>
          <a:sy n="54" d="100"/>
        </p:scale>
        <p:origin x="-2508" y="-90"/>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3"/>
          </p:nvPr>
        </p:nvSpPr>
        <p:spPr>
          <a:xfrm>
            <a:off x="4143375" y="9120188"/>
            <a:ext cx="3170238" cy="479425"/>
          </a:xfrm>
          <a:prstGeom prst="rect">
            <a:avLst/>
          </a:prstGeom>
        </p:spPr>
        <p:txBody>
          <a:bodyPr vert="horz" lIns="91440" tIns="45720" rIns="91440" bIns="45720" rtlCol="0" anchor="b"/>
          <a:lstStyle>
            <a:lvl1pPr algn="r">
              <a:defRPr sz="1200"/>
            </a:lvl1pPr>
          </a:lstStyle>
          <a:p>
            <a:pPr>
              <a:defRPr/>
            </a:pPr>
            <a:fld id="{C7A193AF-A63B-4F81-BEA8-41D44B3AE0A6}" type="slidenum">
              <a:rPr lang="en-US"/>
              <a:pPr>
                <a:defRPr/>
              </a:pPr>
              <a:t>‹#›</a:t>
            </a:fld>
            <a:endParaRPr lang="en-US"/>
          </a:p>
        </p:txBody>
      </p:sp>
    </p:spTree>
    <p:extLst>
      <p:ext uri="{BB962C8B-B14F-4D97-AF65-F5344CB8AC3E}">
        <p14:creationId xmlns:p14="http://schemas.microsoft.com/office/powerpoint/2010/main" val="4283010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defRPr sz="1300"/>
            </a:lvl1pPr>
          </a:lstStyle>
          <a:p>
            <a:pPr>
              <a:defRPr/>
            </a:pPr>
            <a:endParaRPr lang="en-US"/>
          </a:p>
        </p:txBody>
      </p:sp>
      <p:sp>
        <p:nvSpPr>
          <p:cNvPr id="45059" name="Rectangle 3"/>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a:defRPr sz="1300"/>
            </a:lvl1pPr>
          </a:lstStyle>
          <a:p>
            <a:pPr>
              <a:defRPr/>
            </a:pPr>
            <a:endParaRPr lang="en-US"/>
          </a:p>
        </p:txBody>
      </p:sp>
      <p:sp>
        <p:nvSpPr>
          <p:cNvPr id="12292"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5062" name="Rectangle 6"/>
          <p:cNvSpPr>
            <a:spLocks noGrp="1" noChangeArrowheads="1"/>
          </p:cNvSpPr>
          <p:nvPr>
            <p:ph type="ftr" sz="quarter" idx="4"/>
          </p:nvPr>
        </p:nvSpPr>
        <p:spPr bwMode="auto">
          <a:xfrm>
            <a:off x="0"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defRPr sz="1300"/>
            </a:lvl1pPr>
          </a:lstStyle>
          <a:p>
            <a:pPr>
              <a:defRPr/>
            </a:pPr>
            <a:endParaRPr lang="en-US"/>
          </a:p>
        </p:txBody>
      </p:sp>
      <p:sp>
        <p:nvSpPr>
          <p:cNvPr id="45063" name="Rectangle 7"/>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a:defRPr sz="1300"/>
            </a:lvl1pPr>
          </a:lstStyle>
          <a:p>
            <a:pPr>
              <a:defRPr/>
            </a:pPr>
            <a:fld id="{C0992A40-1421-4999-9455-C4918731BE2F}" type="slidenum">
              <a:rPr lang="en-US"/>
              <a:pPr>
                <a:defRPr/>
              </a:pPr>
              <a:t>‹#›</a:t>
            </a:fld>
            <a:endParaRPr lang="en-US"/>
          </a:p>
        </p:txBody>
      </p:sp>
    </p:spTree>
    <p:extLst>
      <p:ext uri="{BB962C8B-B14F-4D97-AF65-F5344CB8AC3E}">
        <p14:creationId xmlns:p14="http://schemas.microsoft.com/office/powerpoint/2010/main" val="40155576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0618C0D-BE4C-4220-80AC-B4A23A36E267}" type="slidenum">
              <a:rPr lang="en-US" smtClean="0"/>
              <a:pPr eaLnBrk="1" hangingPunct="1"/>
              <a:t>1</a:t>
            </a:fld>
            <a:endParaRPr lang="en-US"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Psychopathology and Psychology</a:t>
            </a:r>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12</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14</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15</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16</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19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21</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22</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23</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24</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25</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26</a:t>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27</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28</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29</a:t>
            </a:fld>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30</a:t>
            </a:fld>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8909D59-93E6-4769-AC4C-76A659C72DCE}" type="slidenum">
              <a:rPr lang="en-US" smtClean="0"/>
              <a:pPr eaLnBrk="1" hangingPunct="1"/>
              <a:t>31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211" name="Rectangle 19"/>
          <p:cNvSpPr>
            <a:spLocks noGrp="1" noChangeArrowheads="1"/>
          </p:cNvSpPr>
          <p:nvPr>
            <p:ph type="ctrTitle"/>
          </p:nvPr>
        </p:nvSpPr>
        <p:spPr>
          <a:xfrm>
            <a:off x="827088" y="282575"/>
            <a:ext cx="7704137" cy="2209800"/>
          </a:xfrm>
        </p:spPr>
        <p:txBody>
          <a:bodyPr/>
          <a:lstStyle>
            <a:lvl1pPr>
              <a:defRPr sz="3800"/>
            </a:lvl1pPr>
          </a:lstStyle>
          <a:p>
            <a:endParaRPr lang="en-US"/>
          </a:p>
        </p:txBody>
      </p:sp>
      <p:sp>
        <p:nvSpPr>
          <p:cNvPr id="8214" name="Rectangle 22"/>
          <p:cNvSpPr>
            <a:spLocks noGrp="1" noChangeArrowheads="1"/>
          </p:cNvSpPr>
          <p:nvPr>
            <p:ph type="subTitle" sz="quarter" idx="1"/>
          </p:nvPr>
        </p:nvSpPr>
        <p:spPr>
          <a:xfrm>
            <a:off x="1371600" y="32131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 name="Rectangle 17"/>
          <p:cNvSpPr>
            <a:spLocks noGrp="1" noChangeArrowheads="1"/>
          </p:cNvSpPr>
          <p:nvPr>
            <p:ph type="ftr" sz="quarter" idx="10"/>
          </p:nvPr>
        </p:nvSpPr>
        <p:spPr>
          <a:xfrm>
            <a:off x="3124200" y="6248400"/>
            <a:ext cx="2895600" cy="457200"/>
          </a:xfrm>
        </p:spPr>
        <p:txBody>
          <a:bodyPr anchor="b"/>
          <a:lstStyle>
            <a:lvl1pPr>
              <a:defRPr sz="1200"/>
            </a:lvl1pPr>
          </a:lstStyle>
          <a:p>
            <a:pPr>
              <a:defRPr/>
            </a:pPr>
            <a:r>
              <a:rPr lang="en-US" dirty="0" smtClean="0"/>
              <a:t>SGU - Khoa CNTT – UI Design</a:t>
            </a:r>
            <a:endParaRPr lang="en-US" dirty="0"/>
          </a:p>
        </p:txBody>
      </p:sp>
      <p:sp>
        <p:nvSpPr>
          <p:cNvPr id="5" name="Rectangle 18"/>
          <p:cNvSpPr>
            <a:spLocks noGrp="1" noChangeArrowheads="1"/>
          </p:cNvSpPr>
          <p:nvPr>
            <p:ph type="sldNum" sz="quarter" idx="11"/>
          </p:nvPr>
        </p:nvSpPr>
        <p:spPr>
          <a:xfrm>
            <a:off x="6553200" y="6248400"/>
            <a:ext cx="2133600" cy="457200"/>
          </a:xfrm>
        </p:spPr>
        <p:txBody>
          <a:bodyPr anchor="b"/>
          <a:lstStyle>
            <a:lvl1pPr>
              <a:defRPr sz="1200">
                <a:latin typeface="Arial Black" pitchFamily="34" charset="0"/>
              </a:defRPr>
            </a:lvl1pPr>
          </a:lstStyle>
          <a:p>
            <a:pPr>
              <a:defRPr/>
            </a:pPr>
            <a:fld id="{2ABBFAA9-027A-49A0-B5DD-59D1E13D2B9C}" type="slidenum">
              <a:rPr lang="en-US"/>
              <a:pPr>
                <a:defRPr/>
              </a:pPr>
              <a:t>‹#›</a:t>
            </a:fld>
            <a:endParaRPr lang="en-US"/>
          </a:p>
        </p:txBody>
      </p:sp>
    </p:spTree>
    <p:extLst>
      <p:ext uri="{BB962C8B-B14F-4D97-AF65-F5344CB8AC3E}">
        <p14:creationId xmlns:p14="http://schemas.microsoft.com/office/powerpoint/2010/main" val="6862600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5"/>
          <p:cNvSpPr>
            <a:spLocks noGrp="1" noChangeArrowheads="1"/>
          </p:cNvSpPr>
          <p:nvPr>
            <p:ph type="ftr" sz="quarter" idx="10"/>
          </p:nvPr>
        </p:nvSpPr>
        <p:spPr>
          <a:ln/>
        </p:spPr>
        <p:txBody>
          <a:bodyPr/>
          <a:lstStyle>
            <a:lvl1pPr>
              <a:defRPr/>
            </a:lvl1pPr>
          </a:lstStyle>
          <a:p>
            <a:pPr>
              <a:defRPr/>
            </a:pPr>
            <a:r>
              <a:rPr lang="en-US" dirty="0" smtClean="0"/>
              <a:t>SGU - Khoa CNTT – UI Design</a:t>
            </a:r>
            <a:endParaRPr lang="en-US" dirty="0"/>
          </a:p>
        </p:txBody>
      </p:sp>
      <p:sp>
        <p:nvSpPr>
          <p:cNvPr id="5" name="Rectangle 6"/>
          <p:cNvSpPr>
            <a:spLocks noGrp="1" noChangeArrowheads="1"/>
          </p:cNvSpPr>
          <p:nvPr>
            <p:ph type="sldNum" sz="quarter" idx="11"/>
          </p:nvPr>
        </p:nvSpPr>
        <p:spPr>
          <a:ln/>
        </p:spPr>
        <p:txBody>
          <a:bodyPr/>
          <a:lstStyle>
            <a:lvl1pPr>
              <a:defRPr/>
            </a:lvl1pPr>
          </a:lstStyle>
          <a:p>
            <a:pPr>
              <a:defRPr/>
            </a:pPr>
            <a:fld id="{E787D662-D497-4A44-B77C-14833E807B78}" type="slidenum">
              <a:rPr lang="en-US"/>
              <a:pPr>
                <a:defRPr/>
              </a:pPr>
              <a:t>‹#›</a:t>
            </a:fld>
            <a:endParaRPr lang="en-US"/>
          </a:p>
        </p:txBody>
      </p:sp>
    </p:spTree>
    <p:extLst>
      <p:ext uri="{BB962C8B-B14F-4D97-AF65-F5344CB8AC3E}">
        <p14:creationId xmlns:p14="http://schemas.microsoft.com/office/powerpoint/2010/main" val="199082562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2" name="Line 8"/>
          <p:cNvSpPr>
            <a:spLocks noChangeShapeType="1"/>
          </p:cNvSpPr>
          <p:nvPr userDrawn="1"/>
        </p:nvSpPr>
        <p:spPr bwMode="auto">
          <a:xfrm>
            <a:off x="1042988" y="692150"/>
            <a:ext cx="6913562" cy="0"/>
          </a:xfrm>
          <a:prstGeom prst="line">
            <a:avLst/>
          </a:prstGeom>
          <a:noFill/>
          <a:ln w="19050">
            <a:solidFill>
              <a:schemeClr val="tx1"/>
            </a:solidFill>
            <a:round/>
            <a:headEnd/>
            <a:tailEnd/>
          </a:ln>
          <a:effectLst/>
        </p:spPr>
        <p:txBody>
          <a:bodyPr/>
          <a:lstStyle/>
          <a:p>
            <a:pPr>
              <a:defRPr/>
            </a:pPr>
            <a:endParaRPr lang="en-US"/>
          </a:p>
        </p:txBody>
      </p:sp>
      <p:sp>
        <p:nvSpPr>
          <p:cNvPr id="1027" name="Rectangle 2"/>
          <p:cNvSpPr>
            <a:spLocks noGrp="1" noChangeArrowheads="1"/>
          </p:cNvSpPr>
          <p:nvPr>
            <p:ph type="title"/>
          </p:nvPr>
        </p:nvSpPr>
        <p:spPr bwMode="auto">
          <a:xfrm>
            <a:off x="457200" y="53975"/>
            <a:ext cx="8229600"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179388" y="836613"/>
            <a:ext cx="8785225" cy="547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9" name="Rectangle 5"/>
          <p:cNvSpPr>
            <a:spLocks noGrp="1" noChangeArrowheads="1"/>
          </p:cNvSpPr>
          <p:nvPr>
            <p:ph type="ftr" sz="quarter" idx="3"/>
          </p:nvPr>
        </p:nvSpPr>
        <p:spPr bwMode="auto">
          <a:xfrm>
            <a:off x="1476375" y="6524625"/>
            <a:ext cx="6480175"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r>
              <a:rPr lang="en-US" dirty="0" smtClean="0"/>
              <a:t>SGU - Khoa CNTT – UI Design</a:t>
            </a:r>
            <a:endParaRPr lang="en-US" dirty="0"/>
          </a:p>
        </p:txBody>
      </p:sp>
      <p:sp>
        <p:nvSpPr>
          <p:cNvPr id="10" name="Rectangle 6"/>
          <p:cNvSpPr>
            <a:spLocks noGrp="1" noChangeArrowheads="1"/>
          </p:cNvSpPr>
          <p:nvPr>
            <p:ph type="sldNum" sz="quarter" idx="4"/>
          </p:nvPr>
        </p:nvSpPr>
        <p:spPr bwMode="auto">
          <a:xfrm>
            <a:off x="8101013" y="6553200"/>
            <a:ext cx="909637"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B30BA84A-125F-42B8-A681-F81C6681983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206" r:id="rId1"/>
    <p:sldLayoutId id="2147484205" r:id="rId2"/>
  </p:sldLayoutIdLst>
  <p:timing>
    <p:tnLst>
      <p:par>
        <p:cTn id="1" dur="indefinite" restart="never" nodeType="tmRoot"/>
      </p:par>
    </p:tnLst>
  </p:timing>
  <p:hf hdr="0"/>
  <p:txStyles>
    <p:titleStyle>
      <a:lvl1pPr algn="ctr" rtl="0" eaLnBrk="0" fontAlgn="base" hangingPunct="0">
        <a:spcBef>
          <a:spcPct val="0"/>
        </a:spcBef>
        <a:spcAft>
          <a:spcPct val="0"/>
        </a:spcAft>
        <a:defRPr sz="2800">
          <a:solidFill>
            <a:schemeClr val="tx1"/>
          </a:solidFill>
          <a:latin typeface="+mj-lt"/>
          <a:ea typeface="+mj-ea"/>
          <a:cs typeface="+mj-cs"/>
        </a:defRPr>
      </a:lvl1pPr>
      <a:lvl2pPr algn="ctr" rtl="0" eaLnBrk="0" fontAlgn="base" hangingPunct="0">
        <a:spcBef>
          <a:spcPct val="0"/>
        </a:spcBef>
        <a:spcAft>
          <a:spcPct val="0"/>
        </a:spcAft>
        <a:defRPr sz="2800">
          <a:solidFill>
            <a:schemeClr val="tx1"/>
          </a:solidFill>
          <a:latin typeface="Arial" charset="0"/>
          <a:cs typeface="Arial" charset="0"/>
        </a:defRPr>
      </a:lvl2pPr>
      <a:lvl3pPr algn="ctr" rtl="0" eaLnBrk="0" fontAlgn="base" hangingPunct="0">
        <a:spcBef>
          <a:spcPct val="0"/>
        </a:spcBef>
        <a:spcAft>
          <a:spcPct val="0"/>
        </a:spcAft>
        <a:defRPr sz="2800">
          <a:solidFill>
            <a:schemeClr val="tx1"/>
          </a:solidFill>
          <a:latin typeface="Arial" charset="0"/>
          <a:cs typeface="Arial" charset="0"/>
        </a:defRPr>
      </a:lvl3pPr>
      <a:lvl4pPr algn="ctr" rtl="0" eaLnBrk="0" fontAlgn="base" hangingPunct="0">
        <a:spcBef>
          <a:spcPct val="0"/>
        </a:spcBef>
        <a:spcAft>
          <a:spcPct val="0"/>
        </a:spcAft>
        <a:defRPr sz="2800">
          <a:solidFill>
            <a:schemeClr val="tx1"/>
          </a:solidFill>
          <a:latin typeface="Arial" charset="0"/>
          <a:cs typeface="Arial" charset="0"/>
        </a:defRPr>
      </a:lvl4pPr>
      <a:lvl5pPr algn="ctr" rtl="0" eaLnBrk="0" fontAlgn="base" hangingPunct="0">
        <a:spcBef>
          <a:spcPct val="0"/>
        </a:spcBef>
        <a:spcAft>
          <a:spcPct val="0"/>
        </a:spcAft>
        <a:defRPr sz="2800">
          <a:solidFill>
            <a:schemeClr val="tx1"/>
          </a:solidFill>
          <a:latin typeface="Arial" charset="0"/>
          <a:cs typeface="Arial" charset="0"/>
        </a:defRPr>
      </a:lvl5pPr>
      <a:lvl6pPr marL="457200" algn="ctr" rtl="0" fontAlgn="base">
        <a:spcBef>
          <a:spcPct val="0"/>
        </a:spcBef>
        <a:spcAft>
          <a:spcPct val="0"/>
        </a:spcAft>
        <a:defRPr sz="3200">
          <a:solidFill>
            <a:schemeClr val="tx1"/>
          </a:solidFill>
          <a:latin typeface="Arial" charset="0"/>
          <a:cs typeface="Arial" charset="0"/>
        </a:defRPr>
      </a:lvl6pPr>
      <a:lvl7pPr marL="914400" algn="ctr" rtl="0" fontAlgn="base">
        <a:spcBef>
          <a:spcPct val="0"/>
        </a:spcBef>
        <a:spcAft>
          <a:spcPct val="0"/>
        </a:spcAft>
        <a:defRPr sz="3200">
          <a:solidFill>
            <a:schemeClr val="tx1"/>
          </a:solidFill>
          <a:latin typeface="Arial" charset="0"/>
          <a:cs typeface="Arial" charset="0"/>
        </a:defRPr>
      </a:lvl7pPr>
      <a:lvl8pPr marL="1371600" algn="ctr" rtl="0" fontAlgn="base">
        <a:spcBef>
          <a:spcPct val="0"/>
        </a:spcBef>
        <a:spcAft>
          <a:spcPct val="0"/>
        </a:spcAft>
        <a:defRPr sz="3200">
          <a:solidFill>
            <a:schemeClr val="tx1"/>
          </a:solidFill>
          <a:latin typeface="Arial" charset="0"/>
          <a:cs typeface="Arial" charset="0"/>
        </a:defRPr>
      </a:lvl8pPr>
      <a:lvl9pPr marL="1828800" algn="ctr" rtl="0" fontAlgn="base">
        <a:spcBef>
          <a:spcPct val="0"/>
        </a:spcBef>
        <a:spcAft>
          <a:spcPct val="0"/>
        </a:spcAft>
        <a:defRPr sz="3200">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Clr>
          <a:schemeClr val="tx1"/>
        </a:buClr>
        <a:buSzPct val="80000"/>
        <a:buFont typeface="Wingdings" pitchFamily="2" charset="2"/>
        <a:buChar char="ª"/>
        <a:defRPr sz="24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80000"/>
        <a:buFont typeface="Wingdings" pitchFamily="2" charset="2"/>
        <a:buChar char="l"/>
        <a:defRPr sz="2000">
          <a:solidFill>
            <a:schemeClr val="tx1"/>
          </a:solidFill>
          <a:latin typeface="+mn-lt"/>
          <a:cs typeface="+mn-cs"/>
        </a:defRPr>
      </a:lvl2pPr>
      <a:lvl3pPr marL="1143000" indent="-228600" algn="l" rtl="0" eaLnBrk="0" fontAlgn="base" hangingPunct="0">
        <a:spcBef>
          <a:spcPct val="20000"/>
        </a:spcBef>
        <a:spcAft>
          <a:spcPct val="0"/>
        </a:spcAft>
        <a:buClr>
          <a:schemeClr val="tx1"/>
        </a:buClr>
        <a:buFont typeface="Wingdings" pitchFamily="2" charset="2"/>
        <a:buChar char="§"/>
        <a:defRPr sz="1800">
          <a:solidFill>
            <a:schemeClr val="tx1"/>
          </a:solidFill>
          <a:latin typeface="+mn-lt"/>
          <a:cs typeface="+mn-cs"/>
        </a:defRPr>
      </a:lvl3pPr>
      <a:lvl4pPr marL="1600200" indent="-228600" algn="l" rtl="0" eaLnBrk="0" fontAlgn="base" hangingPunct="0">
        <a:lnSpc>
          <a:spcPct val="120000"/>
        </a:lnSpc>
        <a:spcBef>
          <a:spcPct val="20000"/>
        </a:spcBef>
        <a:spcAft>
          <a:spcPct val="0"/>
        </a:spcAft>
        <a:buClr>
          <a:schemeClr val="tx1"/>
        </a:buClr>
        <a:buFont typeface="Times New Roman" pitchFamily="18" charset="0"/>
        <a:buChar char="+"/>
        <a:defRPr sz="1800">
          <a:solidFill>
            <a:schemeClr val="tx1"/>
          </a:solidFill>
          <a:latin typeface="+mn-lt"/>
          <a:cs typeface="+mn-cs"/>
        </a:defRPr>
      </a:lvl4pPr>
      <a:lvl5pPr marL="2057400" indent="-228600" algn="l" rtl="0" eaLnBrk="0" fontAlgn="base" hangingPunct="0">
        <a:lnSpc>
          <a:spcPct val="140000"/>
        </a:lnSpc>
        <a:spcBef>
          <a:spcPct val="20000"/>
        </a:spcBef>
        <a:spcAft>
          <a:spcPct val="0"/>
        </a:spcAft>
        <a:buClr>
          <a:schemeClr val="tx1"/>
        </a:buClr>
        <a:buFont typeface="Times New Roman" pitchFamily="18" charset="0"/>
        <a:buChar char="-"/>
        <a:defRPr sz="1600">
          <a:solidFill>
            <a:schemeClr val="tx1"/>
          </a:solidFill>
          <a:latin typeface="+mn-lt"/>
          <a:cs typeface="+mn-cs"/>
        </a:defRPr>
      </a:lvl5pPr>
      <a:lvl6pPr marL="2514600" indent="-228600" algn="l" rtl="0" fontAlgn="base">
        <a:lnSpc>
          <a:spcPct val="140000"/>
        </a:lnSpc>
        <a:spcBef>
          <a:spcPct val="20000"/>
        </a:spcBef>
        <a:spcAft>
          <a:spcPct val="0"/>
        </a:spcAft>
        <a:buClr>
          <a:schemeClr val="tx1"/>
        </a:buClr>
        <a:buFont typeface="Times New Roman" pitchFamily="18" charset="0"/>
        <a:buChar char="-"/>
        <a:defRPr sz="2000">
          <a:solidFill>
            <a:schemeClr val="tx1"/>
          </a:solidFill>
          <a:latin typeface="+mn-lt"/>
          <a:cs typeface="+mn-cs"/>
        </a:defRPr>
      </a:lvl6pPr>
      <a:lvl7pPr marL="2971800" indent="-228600" algn="l" rtl="0" fontAlgn="base">
        <a:lnSpc>
          <a:spcPct val="140000"/>
        </a:lnSpc>
        <a:spcBef>
          <a:spcPct val="20000"/>
        </a:spcBef>
        <a:spcAft>
          <a:spcPct val="0"/>
        </a:spcAft>
        <a:buClr>
          <a:schemeClr val="tx1"/>
        </a:buClr>
        <a:buFont typeface="Times New Roman" pitchFamily="18" charset="0"/>
        <a:buChar char="-"/>
        <a:defRPr sz="2000">
          <a:solidFill>
            <a:schemeClr val="tx1"/>
          </a:solidFill>
          <a:latin typeface="+mn-lt"/>
          <a:cs typeface="+mn-cs"/>
        </a:defRPr>
      </a:lvl7pPr>
      <a:lvl8pPr marL="3429000" indent="-228600" algn="l" rtl="0" fontAlgn="base">
        <a:lnSpc>
          <a:spcPct val="140000"/>
        </a:lnSpc>
        <a:spcBef>
          <a:spcPct val="20000"/>
        </a:spcBef>
        <a:spcAft>
          <a:spcPct val="0"/>
        </a:spcAft>
        <a:buClr>
          <a:schemeClr val="tx1"/>
        </a:buClr>
        <a:buFont typeface="Times New Roman" pitchFamily="18" charset="0"/>
        <a:buChar char="-"/>
        <a:defRPr sz="2000">
          <a:solidFill>
            <a:schemeClr val="tx1"/>
          </a:solidFill>
          <a:latin typeface="+mn-lt"/>
          <a:cs typeface="+mn-cs"/>
        </a:defRPr>
      </a:lvl8pPr>
      <a:lvl9pPr marL="3886200" indent="-228600" algn="l" rtl="0" fontAlgn="base">
        <a:lnSpc>
          <a:spcPct val="140000"/>
        </a:lnSpc>
        <a:spcBef>
          <a:spcPct val="20000"/>
        </a:spcBef>
        <a:spcAft>
          <a:spcPct val="0"/>
        </a:spcAft>
        <a:buClr>
          <a:schemeClr val="tx1"/>
        </a:buClr>
        <a:buFont typeface="Times New Roman" pitchFamily="18" charset="0"/>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bwMode="auto">
          <a:xfrm>
            <a:off x="827088" y="0"/>
            <a:ext cx="7704137" cy="1000125"/>
          </a:xfrm>
          <a:prstGeom prst="rect">
            <a:avLst/>
          </a:prstGeom>
          <a:noFill/>
          <a:ln w="9525">
            <a:noFill/>
            <a:miter lim="800000"/>
            <a:headEnd/>
            <a:tailEnd/>
          </a:ln>
        </p:spPr>
        <p:txBody>
          <a:bodyPr anchor="ctr"/>
          <a:lstStyle/>
          <a:p>
            <a:pPr algn="ctr" eaLnBrk="0" hangingPunct="0">
              <a:defRPr/>
            </a:pPr>
            <a:r>
              <a:rPr lang="en-US" sz="3800" kern="0" noProof="1" smtClean="0">
                <a:latin typeface="+mj-lt"/>
                <a:ea typeface="+mj-ea"/>
                <a:cs typeface="+mj-cs"/>
              </a:rPr>
              <a:t>HCI</a:t>
            </a:r>
            <a:endParaRPr lang="vi-VN" sz="3800" kern="0" noProof="1">
              <a:latin typeface="+mj-lt"/>
              <a:ea typeface="+mj-ea"/>
              <a:cs typeface="+mj-cs"/>
            </a:endParaRPr>
          </a:p>
        </p:txBody>
      </p:sp>
      <p:sp>
        <p:nvSpPr>
          <p:cNvPr id="8" name="Rectangle 3"/>
          <p:cNvSpPr txBox="1">
            <a:spLocks noChangeArrowheads="1"/>
          </p:cNvSpPr>
          <p:nvPr/>
        </p:nvSpPr>
        <p:spPr bwMode="auto">
          <a:xfrm>
            <a:off x="1371600" y="5429250"/>
            <a:ext cx="6400800" cy="1073150"/>
          </a:xfrm>
          <a:prstGeom prst="rect">
            <a:avLst/>
          </a:prstGeom>
          <a:noFill/>
          <a:ln w="9525">
            <a:noFill/>
            <a:miter lim="800000"/>
            <a:headEnd/>
            <a:tailEnd/>
          </a:ln>
        </p:spPr>
        <p:txBody>
          <a:bodyPr/>
          <a:lstStyle/>
          <a:p>
            <a:pPr algn="ctr" eaLnBrk="0" hangingPunct="0">
              <a:spcBef>
                <a:spcPct val="20000"/>
              </a:spcBef>
              <a:buClr>
                <a:schemeClr val="tx1"/>
              </a:buClr>
              <a:buSzPct val="80000"/>
              <a:buFont typeface="Wingdings" pitchFamily="2" charset="2"/>
              <a:buNone/>
              <a:defRPr/>
            </a:pPr>
            <a:r>
              <a:rPr lang="vi-VN" sz="2800" kern="0" noProof="1" smtClean="0">
                <a:latin typeface="+mn-lt"/>
                <a:cs typeface="+mn-cs"/>
              </a:rPr>
              <a:t>TS </a:t>
            </a:r>
            <a:r>
              <a:rPr lang="vi-VN" sz="2800" kern="0" noProof="1">
                <a:latin typeface="+mn-lt"/>
                <a:cs typeface="+mn-cs"/>
              </a:rPr>
              <a:t>Cao Thái Phương Thanh</a:t>
            </a:r>
          </a:p>
          <a:p>
            <a:pPr algn="ctr" eaLnBrk="0" hangingPunct="0">
              <a:spcBef>
                <a:spcPct val="20000"/>
              </a:spcBef>
              <a:buClr>
                <a:schemeClr val="tx1"/>
              </a:buClr>
              <a:buSzPct val="80000"/>
              <a:buFont typeface="Wingdings" pitchFamily="2" charset="2"/>
              <a:buNone/>
              <a:defRPr/>
            </a:pPr>
            <a:r>
              <a:rPr lang="vi-VN" sz="2800" kern="0" noProof="1">
                <a:latin typeface="+mn-lt"/>
                <a:cs typeface="+mn-cs"/>
              </a:rPr>
              <a:t>caothaiphuongthanh@gmail.com</a:t>
            </a:r>
          </a:p>
        </p:txBody>
      </p:sp>
      <p:sp>
        <p:nvSpPr>
          <p:cNvPr id="5" name="Rectangle 3"/>
          <p:cNvSpPr>
            <a:spLocks noGrp="1" noChangeArrowheads="1"/>
          </p:cNvSpPr>
          <p:nvPr>
            <p:ph type="subTitle" idx="1"/>
          </p:nvPr>
        </p:nvSpPr>
        <p:spPr>
          <a:xfrm>
            <a:off x="0" y="1988840"/>
            <a:ext cx="9144000" cy="1785938"/>
          </a:xfrm>
        </p:spPr>
        <p:txBody>
          <a:bodyPr/>
          <a:lstStyle/>
          <a:p>
            <a:pPr eaLnBrk="1" hangingPunct="1">
              <a:defRPr/>
            </a:pPr>
            <a:r>
              <a:rPr lang="en-US" sz="4800" b="1" noProof="1" smtClean="0">
                <a:latin typeface="+mj-lt"/>
              </a:rPr>
              <a:t>Chapter 3</a:t>
            </a:r>
          </a:p>
          <a:p>
            <a:pPr eaLnBrk="1" hangingPunct="1">
              <a:defRPr/>
            </a:pPr>
            <a:r>
              <a:rPr lang="en-US" sz="4800" noProof="1">
                <a:latin typeface="+mj-lt"/>
              </a:rPr>
              <a:t>KNOWLEDGE IN THE HEAD AND IN THE WORLD</a:t>
            </a:r>
            <a:endParaRPr lang="vi-VN" sz="4800" noProof="1" smtClean="0">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a:t>Previous </a:t>
            </a:r>
            <a:r>
              <a:rPr lang="en-GB" noProof="1" smtClean="0"/>
              <a:t>content</a:t>
            </a:r>
          </a:p>
        </p:txBody>
      </p:sp>
      <p:sp>
        <p:nvSpPr>
          <p:cNvPr id="6149" name="Rectangle 3"/>
          <p:cNvSpPr>
            <a:spLocks noGrp="1" noChangeArrowheads="1"/>
          </p:cNvSpPr>
          <p:nvPr>
            <p:ph type="body" idx="1"/>
          </p:nvPr>
        </p:nvSpPr>
        <p:spPr>
          <a:xfrm>
            <a:off x="142875" y="714375"/>
            <a:ext cx="8893175" cy="5857875"/>
          </a:xfrm>
        </p:spPr>
        <p:txBody>
          <a:bodyPr/>
          <a:lstStyle/>
          <a:p>
            <a:pPr marL="533400" indent="-533400" eaLnBrk="1" hangingPunct="1">
              <a:lnSpc>
                <a:spcPct val="150000"/>
              </a:lnSpc>
            </a:pPr>
            <a:r>
              <a:rPr lang="en-US" sz="2200" noProof="1" smtClean="0"/>
              <a:t>Chapter 2: </a:t>
            </a:r>
            <a:r>
              <a:rPr lang="en-US" sz="2000" noProof="1"/>
              <a:t>THE PSYCHOLOGY OF EVERYDAY ACTIONS </a:t>
            </a:r>
            <a:endParaRPr lang="en-US" sz="2000" noProof="1" smtClean="0"/>
          </a:p>
          <a:p>
            <a:pPr marL="933450" lvl="1" indent="-533400" eaLnBrk="1" hangingPunct="1">
              <a:lnSpc>
                <a:spcPct val="150000"/>
              </a:lnSpc>
            </a:pPr>
            <a:r>
              <a:rPr lang="en-US" sz="1800" noProof="1" smtClean="0"/>
              <a:t>How people do things: the gulf of excecution and evaluation</a:t>
            </a:r>
          </a:p>
          <a:p>
            <a:pPr marL="933450" lvl="1" indent="-533400" eaLnBrk="1" hangingPunct="1">
              <a:lnSpc>
                <a:spcPct val="150000"/>
              </a:lnSpc>
            </a:pPr>
            <a:r>
              <a:rPr lang="en-US" sz="1800" noProof="1" smtClean="0"/>
              <a:t>The seven stages of action</a:t>
            </a:r>
          </a:p>
          <a:p>
            <a:pPr marL="933450" lvl="1" indent="-533400" eaLnBrk="1" hangingPunct="1">
              <a:lnSpc>
                <a:spcPct val="150000"/>
              </a:lnSpc>
            </a:pPr>
            <a:r>
              <a:rPr lang="en-US" sz="1800" noProof="1" smtClean="0"/>
              <a:t>Human thought: mostly subconscious</a:t>
            </a:r>
          </a:p>
          <a:p>
            <a:pPr marL="933450" lvl="1" indent="-533400" eaLnBrk="1" hangingPunct="1">
              <a:lnSpc>
                <a:spcPct val="150000"/>
              </a:lnSpc>
            </a:pPr>
            <a:r>
              <a:rPr lang="en-US" sz="1800" noProof="1" smtClean="0"/>
              <a:t>Human cognition and emotion</a:t>
            </a:r>
          </a:p>
          <a:p>
            <a:pPr marL="933450" lvl="1" indent="-533400" eaLnBrk="1" hangingPunct="1">
              <a:lnSpc>
                <a:spcPct val="150000"/>
              </a:lnSpc>
            </a:pPr>
            <a:r>
              <a:rPr lang="en-US" sz="1800" noProof="1"/>
              <a:t>The Seven Stages of Action and the Three Levels of </a:t>
            </a:r>
            <a:r>
              <a:rPr lang="en-US" sz="1800" noProof="1" smtClean="0"/>
              <a:t>Processing</a:t>
            </a:r>
          </a:p>
          <a:p>
            <a:pPr marL="933450" lvl="1" indent="-533400" eaLnBrk="1" hangingPunct="1">
              <a:lnSpc>
                <a:spcPct val="150000"/>
              </a:lnSpc>
            </a:pPr>
            <a:r>
              <a:rPr lang="en-US" sz="1800" noProof="1" smtClean="0"/>
              <a:t>People as storytellers</a:t>
            </a:r>
          </a:p>
          <a:p>
            <a:pPr marL="933450" lvl="1" indent="-533400" eaLnBrk="1" hangingPunct="1">
              <a:lnSpc>
                <a:spcPct val="150000"/>
              </a:lnSpc>
            </a:pPr>
            <a:r>
              <a:rPr lang="en-US" sz="1800" noProof="1" smtClean="0"/>
              <a:t>Blaming the wrong things</a:t>
            </a:r>
          </a:p>
          <a:p>
            <a:pPr marL="933450" lvl="1" indent="-533400" eaLnBrk="1" hangingPunct="1">
              <a:lnSpc>
                <a:spcPct val="150000"/>
              </a:lnSpc>
            </a:pPr>
            <a:r>
              <a:rPr lang="en-US" sz="1800" noProof="1" smtClean="0"/>
              <a:t>Falsely blaming yourself</a:t>
            </a:r>
          </a:p>
          <a:p>
            <a:pPr marL="933450" lvl="1" indent="-533400" eaLnBrk="1" hangingPunct="1">
              <a:lnSpc>
                <a:spcPct val="150000"/>
              </a:lnSpc>
            </a:pPr>
            <a:r>
              <a:rPr lang="en-US" sz="1800" noProof="1"/>
              <a:t>The Seven Stages of Action: Seven Fundamental Design Principles</a:t>
            </a:r>
          </a:p>
        </p:txBody>
      </p:sp>
    </p:spTree>
    <p:extLst>
      <p:ext uri="{BB962C8B-B14F-4D97-AF65-F5344CB8AC3E}">
        <p14:creationId xmlns:p14="http://schemas.microsoft.com/office/powerpoint/2010/main" val="16798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3</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smtClean="0"/>
              <a:t>Content</a:t>
            </a:r>
          </a:p>
        </p:txBody>
      </p:sp>
      <p:sp>
        <p:nvSpPr>
          <p:cNvPr id="6149" name="Rectangle 3"/>
          <p:cNvSpPr>
            <a:spLocks noGrp="1" noChangeArrowheads="1"/>
          </p:cNvSpPr>
          <p:nvPr>
            <p:ph type="body" idx="1"/>
          </p:nvPr>
        </p:nvSpPr>
        <p:spPr>
          <a:xfrm>
            <a:off x="142875" y="714375"/>
            <a:ext cx="8893175" cy="5857875"/>
          </a:xfrm>
        </p:spPr>
        <p:txBody>
          <a:bodyPr/>
          <a:lstStyle/>
          <a:p>
            <a:pPr marL="533400" indent="-533400" algn="just" eaLnBrk="1" hangingPunct="1">
              <a:lnSpc>
                <a:spcPct val="150000"/>
              </a:lnSpc>
            </a:pPr>
            <a:r>
              <a:rPr lang="en-US" sz="2200" noProof="1"/>
              <a:t>Precise Behavior from Imprecise </a:t>
            </a:r>
            <a:r>
              <a:rPr lang="en-US" sz="2200" noProof="1" smtClean="0"/>
              <a:t>Knowledge</a:t>
            </a:r>
          </a:p>
          <a:p>
            <a:pPr marL="533400" indent="-533400" algn="just" eaLnBrk="1" hangingPunct="1">
              <a:lnSpc>
                <a:spcPct val="150000"/>
              </a:lnSpc>
            </a:pPr>
            <a:r>
              <a:rPr lang="en-US" sz="2200" noProof="1" smtClean="0"/>
              <a:t>Memory </a:t>
            </a:r>
            <a:r>
              <a:rPr lang="en-US" sz="2200" noProof="1"/>
              <a:t>Is Knowledge in the </a:t>
            </a:r>
            <a:r>
              <a:rPr lang="en-US" sz="2200" noProof="1" smtClean="0"/>
              <a:t>Head</a:t>
            </a:r>
          </a:p>
          <a:p>
            <a:pPr marL="533400" indent="-533400" algn="just" eaLnBrk="1" hangingPunct="1">
              <a:lnSpc>
                <a:spcPct val="150000"/>
              </a:lnSpc>
            </a:pPr>
            <a:r>
              <a:rPr lang="en-US" sz="2200" noProof="1" smtClean="0"/>
              <a:t>The </a:t>
            </a:r>
            <a:r>
              <a:rPr lang="en-US" sz="2200" noProof="1"/>
              <a:t>Structure of </a:t>
            </a:r>
            <a:r>
              <a:rPr lang="en-US" sz="2200" noProof="1" smtClean="0"/>
              <a:t>Memory</a:t>
            </a:r>
          </a:p>
          <a:p>
            <a:pPr marL="533400" indent="-533400" algn="just" eaLnBrk="1" hangingPunct="1">
              <a:lnSpc>
                <a:spcPct val="150000"/>
              </a:lnSpc>
            </a:pPr>
            <a:r>
              <a:rPr lang="en-US" sz="2200" noProof="1" smtClean="0"/>
              <a:t>Approximate </a:t>
            </a:r>
            <a:r>
              <a:rPr lang="en-US" sz="2200" noProof="1"/>
              <a:t>Models: Memory in the Real </a:t>
            </a:r>
            <a:r>
              <a:rPr lang="en-US" sz="2200" noProof="1" smtClean="0"/>
              <a:t>World</a:t>
            </a:r>
          </a:p>
          <a:p>
            <a:pPr marL="533400" indent="-533400" algn="just" eaLnBrk="1" hangingPunct="1">
              <a:lnSpc>
                <a:spcPct val="150000"/>
              </a:lnSpc>
            </a:pPr>
            <a:r>
              <a:rPr lang="en-US" sz="2200" noProof="1" smtClean="0"/>
              <a:t>Knowledge </a:t>
            </a:r>
            <a:r>
              <a:rPr lang="en-US" sz="2200" noProof="1"/>
              <a:t>in the </a:t>
            </a:r>
            <a:r>
              <a:rPr lang="en-US" sz="2200" noProof="1" smtClean="0"/>
              <a:t>Head</a:t>
            </a:r>
          </a:p>
          <a:p>
            <a:pPr marL="533400" indent="-533400" algn="just" eaLnBrk="1" hangingPunct="1">
              <a:lnSpc>
                <a:spcPct val="150000"/>
              </a:lnSpc>
            </a:pPr>
            <a:r>
              <a:rPr lang="en-US" sz="2200" noProof="1" smtClean="0"/>
              <a:t>The </a:t>
            </a:r>
            <a:r>
              <a:rPr lang="en-US" sz="2200" noProof="1"/>
              <a:t>Tradeoff Between Knowledge in the World and in the </a:t>
            </a:r>
            <a:r>
              <a:rPr lang="en-US" sz="2200" noProof="1" smtClean="0"/>
              <a:t>Head</a:t>
            </a:r>
          </a:p>
          <a:p>
            <a:pPr marL="533400" indent="-533400" algn="just" eaLnBrk="1" hangingPunct="1">
              <a:lnSpc>
                <a:spcPct val="150000"/>
              </a:lnSpc>
            </a:pPr>
            <a:r>
              <a:rPr lang="en-US" sz="2200" noProof="1" smtClean="0"/>
              <a:t>Memory </a:t>
            </a:r>
            <a:r>
              <a:rPr lang="en-US" sz="2200" noProof="1"/>
              <a:t>in Multiple Heads, Multiple </a:t>
            </a:r>
            <a:r>
              <a:rPr lang="en-US" sz="2200" noProof="1" smtClean="0"/>
              <a:t>Devices</a:t>
            </a:r>
          </a:p>
          <a:p>
            <a:pPr marL="533400" indent="-533400" algn="just" eaLnBrk="1" hangingPunct="1">
              <a:lnSpc>
                <a:spcPct val="150000"/>
              </a:lnSpc>
            </a:pPr>
            <a:r>
              <a:rPr lang="en-US" sz="2200" noProof="1" smtClean="0"/>
              <a:t>Natural Mapping</a:t>
            </a:r>
          </a:p>
          <a:p>
            <a:pPr marL="533400" indent="-533400" algn="just" eaLnBrk="1" hangingPunct="1">
              <a:lnSpc>
                <a:spcPct val="150000"/>
              </a:lnSpc>
            </a:pPr>
            <a:r>
              <a:rPr lang="en-US" sz="2200" noProof="1" smtClean="0"/>
              <a:t>Culture </a:t>
            </a:r>
            <a:r>
              <a:rPr lang="en-US" sz="2200" noProof="1"/>
              <a:t>and Design: Natural Mappings Can Vary with Culture</a:t>
            </a:r>
          </a:p>
        </p:txBody>
      </p:sp>
    </p:spTree>
    <p:extLst>
      <p:ext uri="{BB962C8B-B14F-4D97-AF65-F5344CB8AC3E}">
        <p14:creationId xmlns:p14="http://schemas.microsoft.com/office/powerpoint/2010/main" val="37852311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4</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smtClean="0"/>
              <a:t>Intro</a:t>
            </a:r>
          </a:p>
        </p:txBody>
      </p:sp>
      <p:sp>
        <p:nvSpPr>
          <p:cNvPr id="4" name="Content Placeholder 3"/>
          <p:cNvSpPr>
            <a:spLocks noGrp="1"/>
          </p:cNvSpPr>
          <p:nvPr>
            <p:ph idx="1"/>
          </p:nvPr>
        </p:nvSpPr>
        <p:spPr/>
        <p:txBody>
          <a:bodyPr/>
          <a:lstStyle/>
          <a:p>
            <a:pPr algn="just">
              <a:lnSpc>
                <a:spcPct val="150000"/>
              </a:lnSpc>
            </a:pPr>
            <a:r>
              <a:rPr lang="en-US" sz="2000" noProof="1"/>
              <a:t>An intro example: A friend kindly let me borrow his car, an older, classic Saab. Just before I was about to leave, I found a note waiting for me: “I should have mentioned that to get the key out of the ignition, the car needs to be in reverse.” The car needs to be in reverse! If I hadn’t seen the note, I never could have figured that out. There was no visible cue in the car: the knowledge needed for this trick had to reside in the head. If the driver lacks that knowledge, the key stays in the ignition </a:t>
            </a:r>
            <a:r>
              <a:rPr lang="en-US" sz="2000" noProof="1" smtClean="0"/>
              <a:t>forever.</a:t>
            </a:r>
          </a:p>
          <a:p>
            <a:pPr lvl="1" algn="just">
              <a:lnSpc>
                <a:spcPct val="150000"/>
              </a:lnSpc>
            </a:pPr>
            <a:r>
              <a:rPr lang="en-US" sz="1800" noProof="1" smtClean="0"/>
              <a:t>Knowledge in the head</a:t>
            </a:r>
            <a:endParaRPr lang="en-US" sz="1800" noProof="1"/>
          </a:p>
          <a:p>
            <a:pPr lvl="1" algn="just">
              <a:lnSpc>
                <a:spcPct val="150000"/>
              </a:lnSpc>
            </a:pPr>
            <a:r>
              <a:rPr lang="en-US" sz="1800" noProof="1"/>
              <a:t>Knowledge in the </a:t>
            </a:r>
            <a:r>
              <a:rPr lang="en-US" sz="1800" noProof="1" smtClean="0"/>
              <a:t>world</a:t>
            </a:r>
            <a:endParaRPr lang="en-US" sz="1800" noProof="1"/>
          </a:p>
          <a:p>
            <a:pPr lvl="1" algn="just">
              <a:lnSpc>
                <a:spcPct val="150000"/>
              </a:lnSpc>
            </a:pPr>
            <a:endParaRPr lang="en-US" sz="1800" noProof="1" smtClean="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212890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5</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smtClean="0"/>
              <a:t>Intro</a:t>
            </a:r>
          </a:p>
        </p:txBody>
      </p:sp>
      <p:sp>
        <p:nvSpPr>
          <p:cNvPr id="4" name="Content Placeholder 3"/>
          <p:cNvSpPr>
            <a:spLocks noGrp="1"/>
          </p:cNvSpPr>
          <p:nvPr>
            <p:ph idx="1"/>
          </p:nvPr>
        </p:nvSpPr>
        <p:spPr/>
        <p:txBody>
          <a:bodyPr/>
          <a:lstStyle/>
          <a:p>
            <a:pPr algn="just">
              <a:lnSpc>
                <a:spcPct val="125000"/>
              </a:lnSpc>
            </a:pPr>
            <a:r>
              <a:rPr lang="en-US" sz="2000" noProof="1"/>
              <a:t>Every day we are confronted by numerous objects, devices, and services, each of which requires us to behave or act in some particular manner. Our knowledge is often quite incomplete, ambiguous, or even wrong, but that doesn’t matter: we still get through the day just fine. We combine knowledge in the head with knowledge in the world. Why combine? Because neither alone will suffice</a:t>
            </a:r>
            <a:r>
              <a:rPr lang="en-US" sz="2000" noProof="1" smtClean="0"/>
              <a:t>.</a:t>
            </a:r>
          </a:p>
          <a:p>
            <a:pPr lvl="1" algn="just">
              <a:lnSpc>
                <a:spcPct val="125000"/>
              </a:lnSpc>
            </a:pPr>
            <a:r>
              <a:rPr lang="en-US" sz="1800" noProof="1"/>
              <a:t>Example of penny coin: people cannot remember what coins look like but have no difficulty in using them</a:t>
            </a:r>
            <a:r>
              <a:rPr lang="en-US" sz="1800" noProof="1" smtClean="0"/>
              <a:t>.</a:t>
            </a:r>
          </a:p>
          <a:p>
            <a:pPr algn="just">
              <a:lnSpc>
                <a:spcPct val="125000"/>
              </a:lnSpc>
            </a:pPr>
            <a:r>
              <a:rPr lang="en-US" sz="2000" noProof="1" smtClean="0"/>
              <a:t>Not </a:t>
            </a:r>
            <a:r>
              <a:rPr lang="en-US" sz="2000" noProof="1"/>
              <a:t>all of the knowledge required for precise behavior has to be in the head. It can be distributed—partly in the head, partly in the world, and partly in the constraints of the world</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506770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6</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a:t>Precise behavior can emerge from imprecise </a:t>
            </a:r>
            <a:r>
              <a:rPr lang="en-US" noProof="1" smtClean="0"/>
              <a:t>knowledge</a:t>
            </a:r>
          </a:p>
          <a:p>
            <a:pPr lvl="1" algn="just">
              <a:lnSpc>
                <a:spcPct val="125000"/>
              </a:lnSpc>
            </a:pPr>
            <a:r>
              <a:rPr lang="en-US" noProof="1"/>
              <a:t>Knowledge is both in the head and in the </a:t>
            </a:r>
            <a:r>
              <a:rPr lang="en-US" noProof="1" smtClean="0"/>
              <a:t>world</a:t>
            </a:r>
          </a:p>
          <a:p>
            <a:pPr lvl="2" algn="just">
              <a:lnSpc>
                <a:spcPct val="125000"/>
              </a:lnSpc>
            </a:pPr>
            <a:r>
              <a:rPr lang="en-US" noProof="1"/>
              <a:t>knowledge </a:t>
            </a:r>
            <a:r>
              <a:rPr lang="en-US" noProof="1" smtClean="0"/>
              <a:t>is in </a:t>
            </a:r>
            <a:r>
              <a:rPr lang="en-US" noProof="1"/>
              <a:t>the head, because knowledge requires interpretation and understanding, but once the world’s structure has been interpreted and understood, it counts as knowledge</a:t>
            </a:r>
            <a:r>
              <a:rPr lang="en-US" noProof="1" smtClean="0"/>
              <a:t>.</a:t>
            </a:r>
          </a:p>
          <a:p>
            <a:pPr lvl="2" algn="just">
              <a:lnSpc>
                <a:spcPct val="125000"/>
              </a:lnSpc>
            </a:pPr>
            <a:r>
              <a:rPr lang="en-US" noProof="1"/>
              <a:t>Much of the knowledge a person needs to do a task can be derived from the information in the world</a:t>
            </a:r>
          </a:p>
          <a:p>
            <a:pPr lvl="1" algn="just">
              <a:lnSpc>
                <a:spcPct val="125000"/>
              </a:lnSpc>
            </a:pPr>
            <a:r>
              <a:rPr lang="en-US" noProof="1"/>
              <a:t>Great precision is not </a:t>
            </a:r>
            <a:r>
              <a:rPr lang="en-US" noProof="1" smtClean="0"/>
              <a:t>required</a:t>
            </a:r>
          </a:p>
          <a:p>
            <a:pPr lvl="1" algn="just">
              <a:lnSpc>
                <a:spcPct val="125000"/>
              </a:lnSpc>
            </a:pPr>
            <a:r>
              <a:rPr lang="en-US" noProof="1"/>
              <a:t>Natural constraints exist in the </a:t>
            </a:r>
            <a:r>
              <a:rPr lang="en-US" noProof="1" smtClean="0"/>
              <a:t>world</a:t>
            </a:r>
          </a:p>
          <a:p>
            <a:pPr lvl="1" algn="just">
              <a:lnSpc>
                <a:spcPct val="125000"/>
              </a:lnSpc>
            </a:pPr>
            <a:r>
              <a:rPr lang="en-US" noProof="1"/>
              <a:t>Knowledge of cultural </a:t>
            </a:r>
            <a:r>
              <a:rPr lang="en-US" noProof="1" smtClean="0"/>
              <a:t>constraints </a:t>
            </a:r>
            <a:r>
              <a:rPr lang="en-US" noProof="1"/>
              <a:t>and conventions exists in the </a:t>
            </a:r>
            <a:r>
              <a:rPr lang="en-US" noProof="1" smtClean="0"/>
              <a:t>head</a:t>
            </a:r>
          </a:p>
          <a:p>
            <a:pPr lvl="2" algn="just">
              <a:lnSpc>
                <a:spcPct val="125000"/>
              </a:lnSpc>
            </a:pPr>
            <a:r>
              <a:rPr lang="en-US" noProof="1"/>
              <a:t>Cultural constraints and conventions are </a:t>
            </a:r>
            <a:r>
              <a:rPr lang="en-US" noProof="1" smtClean="0"/>
              <a:t>learned</a:t>
            </a:r>
          </a:p>
          <a:p>
            <a:pPr lvl="2" algn="just">
              <a:lnSpc>
                <a:spcPct val="125000"/>
              </a:lnSpc>
            </a:pPr>
            <a:r>
              <a:rPr lang="en-US" noProof="1"/>
              <a:t>Once learned, these constraints apply to a wide variety of circumstances</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52364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7</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sz="2000" noProof="1" smtClean="0"/>
              <a:t>People </a:t>
            </a:r>
            <a:r>
              <a:rPr lang="en-US" sz="2000" noProof="1"/>
              <a:t>can minimize the amount of material they must learn by the combination of internal and external knowledge and </a:t>
            </a:r>
            <a:r>
              <a:rPr lang="en-US" sz="2000" noProof="1" smtClean="0"/>
              <a:t>constraints</a:t>
            </a:r>
          </a:p>
          <a:p>
            <a:pPr algn="just">
              <a:lnSpc>
                <a:spcPct val="125000"/>
              </a:lnSpc>
            </a:pPr>
            <a:r>
              <a:rPr lang="en-US" sz="2000" noProof="1"/>
              <a:t>Although it is best when people have considerable knowledge and experience using a particular </a:t>
            </a:r>
            <a:r>
              <a:rPr lang="en-US" sz="2000" noProof="1" smtClean="0"/>
              <a:t>product - knowledge </a:t>
            </a:r>
            <a:r>
              <a:rPr lang="en-US" sz="2000" noProof="1"/>
              <a:t>in the </a:t>
            </a:r>
            <a:r>
              <a:rPr lang="en-US" sz="2000" noProof="1" smtClean="0"/>
              <a:t>head - </a:t>
            </a:r>
            <a:r>
              <a:rPr lang="en-US" sz="2000" noProof="1"/>
              <a:t>the designer can put sufficient cues into the </a:t>
            </a:r>
            <a:r>
              <a:rPr lang="en-US" sz="2000" noProof="1" smtClean="0"/>
              <a:t>design - knowledge </a:t>
            </a:r>
            <a:r>
              <a:rPr lang="en-US" sz="2000" noProof="1"/>
              <a:t>in the world. Combine the two, knowledge in the head and in the world, and performance is even </a:t>
            </a:r>
            <a:r>
              <a:rPr lang="en-US" sz="2000" noProof="1" smtClean="0"/>
              <a:t>better</a:t>
            </a:r>
          </a:p>
          <a:p>
            <a:pPr algn="just">
              <a:lnSpc>
                <a:spcPct val="125000"/>
              </a:lnSpc>
            </a:pPr>
            <a:endParaRPr lang="en-US" sz="2000" noProof="1"/>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7509863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8</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sz="2000" noProof="1"/>
              <a:t>How can the designer put knowledge into the device </a:t>
            </a:r>
            <a:r>
              <a:rPr lang="en-US" sz="2000" noProof="1" smtClean="0"/>
              <a:t>?</a:t>
            </a:r>
          </a:p>
          <a:p>
            <a:pPr algn="just">
              <a:lnSpc>
                <a:spcPct val="125000"/>
              </a:lnSpc>
            </a:pPr>
            <a:r>
              <a:rPr lang="en-US" sz="2000" noProof="1"/>
              <a:t>Chapters 1 and 2 introduced a wide range of fundamental design principles derived from research on human cognition and emotion. </a:t>
            </a:r>
            <a:endParaRPr lang="en-US" sz="2000" noProof="1" smtClean="0"/>
          </a:p>
          <a:p>
            <a:pPr algn="just">
              <a:lnSpc>
                <a:spcPct val="125000"/>
              </a:lnSpc>
            </a:pPr>
            <a:r>
              <a:rPr lang="en-US" sz="2000" noProof="1" smtClean="0"/>
              <a:t>This </a:t>
            </a:r>
            <a:r>
              <a:rPr lang="en-US" sz="2000" noProof="1"/>
              <a:t>chapter shows how knowledge in the world combines with knowledge in the head. Knowledge in the head is knowledge in the human memory system, so this chapter contains a brief review of the critical aspects of memory necessary for the design of usable products</a:t>
            </a:r>
            <a:r>
              <a:rPr lang="en-US" sz="2000" noProof="1" smtClean="0"/>
              <a:t>.</a:t>
            </a:r>
          </a:p>
          <a:p>
            <a:pPr algn="just">
              <a:lnSpc>
                <a:spcPct val="125000"/>
              </a:lnSpc>
            </a:pPr>
            <a:endParaRPr lang="en-US" sz="2000" noProof="1"/>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3905505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9</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a:t>KNOWLEDGE IS IN THE </a:t>
            </a:r>
            <a:r>
              <a:rPr lang="en-US" noProof="1" smtClean="0"/>
              <a:t>WORLD</a:t>
            </a:r>
          </a:p>
          <a:p>
            <a:pPr lvl="1" algn="just">
              <a:lnSpc>
                <a:spcPct val="125000"/>
              </a:lnSpc>
            </a:pPr>
            <a:r>
              <a:rPr lang="en-US" noProof="1"/>
              <a:t>Whenever knowledge needed to do a task is readily available in the world, the need for us to learn it diminishes. </a:t>
            </a:r>
            <a:endParaRPr lang="en-US" noProof="1" smtClean="0"/>
          </a:p>
          <a:p>
            <a:pPr lvl="2" algn="just">
              <a:lnSpc>
                <a:spcPct val="125000"/>
              </a:lnSpc>
            </a:pPr>
            <a:r>
              <a:rPr lang="en-US" noProof="1" smtClean="0"/>
              <a:t>For </a:t>
            </a:r>
            <a:r>
              <a:rPr lang="en-US" noProof="1"/>
              <a:t>example, we lack knowledge about common coins, even though we recognize them just </a:t>
            </a:r>
            <a:r>
              <a:rPr lang="en-US" noProof="1" smtClean="0"/>
              <a:t>fine. </a:t>
            </a:r>
            <a:r>
              <a:rPr lang="en-US" noProof="1"/>
              <a:t>In knowing what our currency looks like, we don’t need to know all the details, simply sufficient knowledge to distinguish one value of currency from </a:t>
            </a:r>
            <a:r>
              <a:rPr lang="en-US" noProof="1" smtClean="0"/>
              <a:t>another.</a:t>
            </a:r>
          </a:p>
          <a:p>
            <a:pPr lvl="2" algn="just">
              <a:lnSpc>
                <a:spcPct val="125000"/>
              </a:lnSpc>
            </a:pPr>
            <a:r>
              <a:rPr lang="en-US" noProof="1" smtClean="0"/>
              <a:t>Another </a:t>
            </a:r>
            <a:r>
              <a:rPr lang="en-US" noProof="1"/>
              <a:t>example of typing. </a:t>
            </a:r>
            <a:r>
              <a:rPr lang="en-US" noProof="1" smtClean="0"/>
              <a:t>Each </a:t>
            </a:r>
            <a:r>
              <a:rPr lang="en-US" noProof="1"/>
              <a:t>key is labeled, so nontypists can hunt and peck letter by letter, relying on knowledge in the world and minimizing the time required for learning. </a:t>
            </a:r>
            <a:r>
              <a:rPr lang="en-US" noProof="1" smtClean="0"/>
              <a:t>The typists need to learn and pratice. The </a:t>
            </a:r>
            <a:r>
              <a:rPr lang="en-US" noProof="1"/>
              <a:t>important thing is to learn the proper placement of fingers on the keyboard, to learn to type without looking, to get knowledge about the keyboard from the world into the head.</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41925921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10</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smtClean="0"/>
              <a:t>Knowledge in the head has two kinds</a:t>
            </a:r>
          </a:p>
          <a:p>
            <a:pPr lvl="1" algn="just">
              <a:lnSpc>
                <a:spcPct val="125000"/>
              </a:lnSpc>
            </a:pPr>
            <a:r>
              <a:rPr lang="en-US" noProof="1" smtClean="0"/>
              <a:t>Knowledge </a:t>
            </a:r>
            <a:r>
              <a:rPr lang="en-US" i="1" noProof="1" smtClean="0"/>
              <a:t>of </a:t>
            </a:r>
            <a:r>
              <a:rPr lang="en-US" noProof="1"/>
              <a:t>- declarative </a:t>
            </a:r>
            <a:r>
              <a:rPr lang="en-US" noProof="1" smtClean="0"/>
              <a:t>knowledge</a:t>
            </a:r>
          </a:p>
          <a:p>
            <a:pPr lvl="2" algn="just">
              <a:lnSpc>
                <a:spcPct val="125000"/>
              </a:lnSpc>
            </a:pPr>
            <a:r>
              <a:rPr lang="en-US" noProof="1" smtClean="0"/>
              <a:t>Facts </a:t>
            </a:r>
            <a:r>
              <a:rPr lang="en-US" noProof="1"/>
              <a:t>and </a:t>
            </a:r>
            <a:r>
              <a:rPr lang="en-US" noProof="1" smtClean="0"/>
              <a:t>rules</a:t>
            </a:r>
          </a:p>
          <a:p>
            <a:pPr lvl="2" algn="just">
              <a:lnSpc>
                <a:spcPct val="125000"/>
              </a:lnSpc>
            </a:pPr>
            <a:r>
              <a:rPr lang="en-US" noProof="1"/>
              <a:t>E.g. “Stop at red traffic lights.”; “To get the key out of the ignition of a Saab car, the gearshift must be in reverse.”</a:t>
            </a:r>
          </a:p>
          <a:p>
            <a:pPr lvl="1" algn="just">
              <a:lnSpc>
                <a:spcPct val="125000"/>
              </a:lnSpc>
            </a:pPr>
            <a:r>
              <a:rPr lang="en-US" noProof="1" smtClean="0"/>
              <a:t>Knowledge </a:t>
            </a:r>
            <a:r>
              <a:rPr lang="en-US" i="1" noProof="1" smtClean="0"/>
              <a:t>how </a:t>
            </a:r>
            <a:r>
              <a:rPr lang="en-US" noProof="1"/>
              <a:t>- procedural </a:t>
            </a:r>
            <a:r>
              <a:rPr lang="en-US" noProof="1" smtClean="0"/>
              <a:t>knowledge</a:t>
            </a:r>
          </a:p>
          <a:p>
            <a:pPr lvl="2" algn="just">
              <a:lnSpc>
                <a:spcPct val="125000"/>
              </a:lnSpc>
            </a:pPr>
            <a:r>
              <a:rPr lang="en-US" noProof="1" smtClean="0"/>
              <a:t>Learned skills and experience</a:t>
            </a:r>
          </a:p>
          <a:p>
            <a:pPr lvl="2" algn="just">
              <a:lnSpc>
                <a:spcPct val="125000"/>
              </a:lnSpc>
            </a:pPr>
            <a:r>
              <a:rPr lang="en-US" noProof="1" smtClean="0"/>
              <a:t>E.g. playing music; driving; programming</a:t>
            </a:r>
          </a:p>
          <a:p>
            <a:pPr lvl="2" algn="just">
              <a:lnSpc>
                <a:spcPct val="125000"/>
              </a:lnSpc>
            </a:pPr>
            <a:r>
              <a:rPr lang="en-US" noProof="1" smtClean="0"/>
              <a:t>Largely </a:t>
            </a:r>
            <a:r>
              <a:rPr lang="en-US" noProof="1"/>
              <a:t>subconscious</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1108206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11</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a:t>Knowledge in the world is usually easy to come </a:t>
            </a:r>
            <a:r>
              <a:rPr lang="en-US" noProof="1" smtClean="0"/>
              <a:t>by</a:t>
            </a:r>
          </a:p>
          <a:p>
            <a:pPr lvl="1" algn="just">
              <a:lnSpc>
                <a:spcPct val="125000"/>
              </a:lnSpc>
            </a:pPr>
            <a:r>
              <a:rPr lang="en-US" noProof="1"/>
              <a:t>E.g. Signifiers, physical constraints, and natural </a:t>
            </a:r>
            <a:r>
              <a:rPr lang="en-US" noProof="1" smtClean="0"/>
              <a:t>mappings</a:t>
            </a:r>
          </a:p>
          <a:p>
            <a:pPr algn="just">
              <a:lnSpc>
                <a:spcPct val="125000"/>
              </a:lnSpc>
            </a:pPr>
            <a:r>
              <a:rPr lang="en-US" noProof="1" smtClean="0"/>
              <a:t>People use knowledge </a:t>
            </a:r>
            <a:r>
              <a:rPr lang="en-US" noProof="1"/>
              <a:t>in the world </a:t>
            </a:r>
            <a:r>
              <a:rPr lang="en-US" noProof="1" smtClean="0"/>
              <a:t>as clues to to activity</a:t>
            </a:r>
          </a:p>
          <a:p>
            <a:pPr lvl="1" algn="just">
              <a:lnSpc>
                <a:spcPct val="125000"/>
              </a:lnSpc>
            </a:pPr>
            <a:r>
              <a:rPr lang="en-US" noProof="1" smtClean="0"/>
              <a:t>E.g. labels of keyboards, signal lights, phone reminders</a:t>
            </a:r>
            <a:endParaRPr lang="en-US" noProof="1"/>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8828889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12</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a:t>WHEN PRECISION IS UNEXPECTEDLY </a:t>
            </a:r>
            <a:r>
              <a:rPr lang="en-US" noProof="1" smtClean="0"/>
              <a:t>REQUIRED</a:t>
            </a:r>
          </a:p>
          <a:p>
            <a:pPr lvl="1" algn="just">
              <a:lnSpc>
                <a:spcPct val="125000"/>
              </a:lnSpc>
            </a:pPr>
            <a:r>
              <a:rPr lang="en-US" noProof="1"/>
              <a:t>Normally, people do not need precision in their judgments. All that is needed is the combination of knowledge in the world and in the head that makes decisions unambiguous. Everything works just fine unless the environment changes so that the combined knowledge is no longer sufficient: this can lead to havoc</a:t>
            </a:r>
            <a:r>
              <a:rPr lang="en-US" noProof="1" smtClean="0"/>
              <a:t>.</a:t>
            </a:r>
          </a:p>
          <a:p>
            <a:pPr lvl="2" algn="just">
              <a:lnSpc>
                <a:spcPct val="125000"/>
              </a:lnSpc>
            </a:pPr>
            <a:r>
              <a:rPr lang="en-US" noProof="1"/>
              <a:t>E.g. France 1986, a ten-franc coin is confused with </a:t>
            </a:r>
            <a:r>
              <a:rPr lang="en-US" noProof="1" smtClean="0"/>
              <a:t>the half-franc coin because of the similar sizes &amp; weights</a:t>
            </a:r>
          </a:p>
          <a:p>
            <a:pPr lvl="1" algn="just">
              <a:lnSpc>
                <a:spcPct val="125000"/>
              </a:lnSpc>
            </a:pPr>
            <a:r>
              <a:rPr lang="en-US" noProof="1" smtClean="0"/>
              <a:t>Interestingly, the $20 bill is not confused with $1 bill although they are identical size. It is because people do not use size to discriminate bills</a:t>
            </a:r>
          </a:p>
          <a:p>
            <a:pPr lvl="1" algn="just">
              <a:lnSpc>
                <a:spcPct val="125000"/>
              </a:lnSpc>
            </a:pPr>
            <a:r>
              <a:rPr lang="en-US" noProof="1" smtClean="0"/>
              <a:t>Vietnamese currency…</a:t>
            </a:r>
            <a:endParaRPr lang="en-US" noProof="1"/>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1596900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13</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Precise Behavior from Imprecise </a:t>
            </a:r>
            <a:r>
              <a:rPr lang="en-US" noProof="1" smtClean="0"/>
              <a:t>Knowledge</a:t>
            </a:r>
            <a:endParaRPr lang="en-GB" noProof="1" smtClean="0"/>
          </a:p>
        </p:txBody>
      </p:sp>
      <p:sp>
        <p:nvSpPr>
          <p:cNvPr id="4" name="Content Placeholder 3"/>
          <p:cNvSpPr>
            <a:spLocks noGrp="1"/>
          </p:cNvSpPr>
          <p:nvPr>
            <p:ph idx="1"/>
          </p:nvPr>
        </p:nvSpPr>
        <p:spPr/>
        <p:txBody>
          <a:bodyPr/>
          <a:lstStyle/>
          <a:p>
            <a:pPr algn="just">
              <a:lnSpc>
                <a:spcPct val="125000"/>
              </a:lnSpc>
            </a:pPr>
            <a:r>
              <a:rPr lang="en-US" noProof="1"/>
              <a:t>CONSTRAINTS SIMPLIFY </a:t>
            </a:r>
            <a:r>
              <a:rPr lang="en-US" noProof="1" smtClean="0"/>
              <a:t>MEMORY</a:t>
            </a:r>
          </a:p>
          <a:p>
            <a:pPr lvl="1" algn="just">
              <a:lnSpc>
                <a:spcPct val="125000"/>
              </a:lnSpc>
            </a:pPr>
            <a:r>
              <a:rPr lang="en-US" noProof="1" smtClean="0"/>
              <a:t>Physical constraints</a:t>
            </a:r>
          </a:p>
          <a:p>
            <a:pPr lvl="2" algn="just">
              <a:lnSpc>
                <a:spcPct val="125000"/>
              </a:lnSpc>
            </a:pPr>
            <a:r>
              <a:rPr lang="en-US" noProof="1" smtClean="0"/>
              <a:t>E.g. RAM, PC cables</a:t>
            </a:r>
          </a:p>
          <a:p>
            <a:pPr lvl="1" algn="just">
              <a:lnSpc>
                <a:spcPct val="125000"/>
              </a:lnSpc>
            </a:pPr>
            <a:r>
              <a:rPr lang="en-US" noProof="1" smtClean="0"/>
              <a:t>Culture constraints</a:t>
            </a:r>
          </a:p>
          <a:p>
            <a:pPr lvl="2" algn="just">
              <a:lnSpc>
                <a:spcPct val="125000"/>
              </a:lnSpc>
            </a:pPr>
            <a:r>
              <a:rPr lang="en-US" noProof="1" smtClean="0"/>
              <a:t>E.g. Red icons, turn clockwise to tighten, counterclockwise to loosen</a:t>
            </a:r>
          </a:p>
          <a:p>
            <a:pPr lvl="1" algn="just">
              <a:lnSpc>
                <a:spcPct val="125000"/>
              </a:lnSpc>
            </a:pPr>
            <a:endParaRPr lang="en-US" noProof="1" smtClean="0"/>
          </a:p>
          <a:p>
            <a:pPr lvl="1" algn="just">
              <a:lnSpc>
                <a:spcPct val="125000"/>
              </a:lnSpc>
            </a:pPr>
            <a:endParaRPr lang="en-US" noProof="1" smtClean="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8571290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14</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Memory Is Knowledge in the </a:t>
            </a:r>
            <a:r>
              <a:rPr lang="en-US" noProof="1" smtClean="0"/>
              <a:t>Head</a:t>
            </a:r>
            <a:endParaRPr lang="en-GB" noProof="1" smtClean="0"/>
          </a:p>
        </p:txBody>
      </p:sp>
      <p:sp>
        <p:nvSpPr>
          <p:cNvPr id="4" name="Content Placeholder 3"/>
          <p:cNvSpPr>
            <a:spLocks noGrp="1"/>
          </p:cNvSpPr>
          <p:nvPr>
            <p:ph idx="1"/>
          </p:nvPr>
        </p:nvSpPr>
        <p:spPr/>
        <p:txBody>
          <a:bodyPr/>
          <a:lstStyle/>
          <a:p>
            <a:pPr algn="just">
              <a:lnSpc>
                <a:spcPct val="125000"/>
              </a:lnSpc>
            </a:pPr>
            <a:r>
              <a:rPr lang="en-US" sz="2000" dirty="0" smtClean="0"/>
              <a:t>E.g. </a:t>
            </a:r>
            <a:r>
              <a:rPr lang="en-US" sz="2000" dirty="0"/>
              <a:t>Ali Baba and the Forty Thieves - “Open </a:t>
            </a:r>
            <a:r>
              <a:rPr lang="en-US" sz="2000" dirty="0" err="1"/>
              <a:t>Simsim</a:t>
            </a:r>
            <a:r>
              <a:rPr lang="en-US" sz="2000" dirty="0" smtClean="0"/>
              <a:t>.”</a:t>
            </a:r>
          </a:p>
          <a:p>
            <a:pPr lvl="1" algn="just">
              <a:lnSpc>
                <a:spcPct val="125000"/>
              </a:lnSpc>
            </a:pPr>
            <a:r>
              <a:rPr lang="en-US" sz="1800" dirty="0"/>
              <a:t>‘Ali Baba’s brother-in-law, </a:t>
            </a:r>
            <a:r>
              <a:rPr lang="en-US" sz="1800" dirty="0" err="1"/>
              <a:t>Kasim</a:t>
            </a:r>
            <a:r>
              <a:rPr lang="en-US" sz="1800" dirty="0"/>
              <a:t>, forced him to reveal the secret. </a:t>
            </a:r>
            <a:r>
              <a:rPr lang="en-US" sz="1800" dirty="0" err="1"/>
              <a:t>Kasim</a:t>
            </a:r>
            <a:r>
              <a:rPr lang="en-US" sz="1800" dirty="0"/>
              <a:t> then went to the cave.</a:t>
            </a:r>
          </a:p>
          <a:p>
            <a:pPr lvl="1" algn="just">
              <a:lnSpc>
                <a:spcPct val="125000"/>
              </a:lnSpc>
            </a:pPr>
            <a:r>
              <a:rPr lang="en-US" sz="1800" dirty="0" smtClean="0"/>
              <a:t>He </a:t>
            </a:r>
            <a:r>
              <a:rPr lang="en-US" sz="1800" dirty="0"/>
              <a:t>quickly laid at the door of the cavern as many bags of gold as his ten mules could carry, but his thoughts were now so full of the great riches he should possess, that he could not think of the necessary words to make the door open. Instead of Open </a:t>
            </a:r>
            <a:r>
              <a:rPr lang="en-US" sz="1800" dirty="0" err="1"/>
              <a:t>Simsim</a:t>
            </a:r>
            <a:r>
              <a:rPr lang="en-US" sz="1800" dirty="0"/>
              <a:t>! he said Open Barley! and was much amazed to find that the door remained shut. He named several sorts of grain, but still the door would not open</a:t>
            </a:r>
            <a:r>
              <a:rPr lang="en-US" sz="1800" dirty="0" smtClean="0"/>
              <a:t>.</a:t>
            </a:r>
          </a:p>
          <a:p>
            <a:pPr lvl="1" algn="just">
              <a:lnSpc>
                <a:spcPct val="125000"/>
              </a:lnSpc>
            </a:pPr>
            <a:r>
              <a:rPr lang="en-US" sz="1800" dirty="0" err="1" smtClean="0"/>
              <a:t>Kasim</a:t>
            </a:r>
            <a:r>
              <a:rPr lang="en-US" sz="1800" dirty="0" smtClean="0"/>
              <a:t> </a:t>
            </a:r>
            <a:r>
              <a:rPr lang="en-US" sz="1800" dirty="0"/>
              <a:t>never expected such an incident, and was so alarmed at the danger he was in that the more he </a:t>
            </a:r>
            <a:r>
              <a:rPr lang="en-US" sz="1800" dirty="0" err="1"/>
              <a:t>endeavoured</a:t>
            </a:r>
            <a:r>
              <a:rPr lang="en-US" sz="1800" dirty="0"/>
              <a:t> to remember the word </a:t>
            </a:r>
            <a:r>
              <a:rPr lang="en-US" sz="1800" dirty="0" err="1"/>
              <a:t>Simsim</a:t>
            </a:r>
            <a:r>
              <a:rPr lang="en-US" sz="1800" dirty="0"/>
              <a:t> the more his memory was confounded, and he had as much forgotten it as if he had never heard it mentioned</a:t>
            </a:r>
            <a:r>
              <a:rPr lang="en-US" sz="1800" dirty="0" smtClean="0"/>
              <a:t>.</a:t>
            </a:r>
          </a:p>
          <a:p>
            <a:pPr marL="0" indent="0" algn="just">
              <a:lnSpc>
                <a:spcPct val="125000"/>
              </a:lnSpc>
              <a:buNone/>
            </a:pPr>
            <a:r>
              <a:rPr lang="en-US" sz="2200" dirty="0">
                <a:sym typeface="Wingdings" pitchFamily="2" charset="2"/>
              </a:rPr>
              <a:t> </a:t>
            </a:r>
            <a:r>
              <a:rPr lang="en-US" sz="2200" dirty="0" smtClean="0">
                <a:sym typeface="Wingdings" pitchFamily="2" charset="2"/>
              </a:rPr>
              <a:t>Very </a:t>
            </a:r>
            <a:r>
              <a:rPr lang="en-US" sz="2200" dirty="0">
                <a:sym typeface="Wingdings" pitchFamily="2" charset="2"/>
              </a:rPr>
              <a:t>hard to recall the code</a:t>
            </a:r>
            <a:endParaRPr lang="en-US" sz="2200" dirty="0" smtClean="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961492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15</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Memory Is Knowledge in the </a:t>
            </a:r>
            <a:r>
              <a:rPr lang="en-US" noProof="1" smtClean="0"/>
              <a:t>Head</a:t>
            </a:r>
            <a:endParaRPr lang="en-GB" noProof="1" smtClean="0"/>
          </a:p>
        </p:txBody>
      </p:sp>
      <p:sp>
        <p:nvSpPr>
          <p:cNvPr id="4" name="Content Placeholder 3"/>
          <p:cNvSpPr>
            <a:spLocks noGrp="1"/>
          </p:cNvSpPr>
          <p:nvPr>
            <p:ph idx="1"/>
          </p:nvPr>
        </p:nvSpPr>
        <p:spPr>
          <a:xfrm>
            <a:off x="179388" y="692696"/>
            <a:ext cx="8785225" cy="5832648"/>
          </a:xfrm>
        </p:spPr>
        <p:txBody>
          <a:bodyPr/>
          <a:lstStyle/>
          <a:p>
            <a:pPr algn="just">
              <a:lnSpc>
                <a:spcPct val="125000"/>
              </a:lnSpc>
            </a:pPr>
            <a:r>
              <a:rPr lang="en-US" sz="2200" dirty="0"/>
              <a:t>Many codes, such as postal codes and telephone numbers, exist primarily to make life easier for machines and their designers without any consideration of the burden placed upon people. Fortunately, technology has now permitted most of us to avoid having to remember this arbitrary knowledge but to let our technology do it for us: phone numbers, addresses and postal codes, Internet and e-mail addresses are all retrievable automatically, so we no longer have to learn them</a:t>
            </a:r>
            <a:r>
              <a:rPr lang="en-US" sz="2200" dirty="0" smtClean="0"/>
              <a:t>.</a:t>
            </a:r>
          </a:p>
          <a:p>
            <a:pPr algn="just">
              <a:lnSpc>
                <a:spcPct val="125000"/>
              </a:lnSpc>
            </a:pPr>
            <a:r>
              <a:rPr lang="en-US" sz="2200" dirty="0"/>
              <a:t>Security codes, however, are a different matter. </a:t>
            </a:r>
            <a:endParaRPr lang="en-US" sz="2200" dirty="0" smtClean="0"/>
          </a:p>
          <a:p>
            <a:pPr lvl="1" algn="just">
              <a:lnSpc>
                <a:spcPct val="125000"/>
              </a:lnSpc>
            </a:pPr>
            <a:r>
              <a:rPr lang="en-US" sz="1800" dirty="0"/>
              <a:t>People use  simple passwords, e.g. “123456”, “</a:t>
            </a:r>
            <a:r>
              <a:rPr lang="en-US" sz="1800" dirty="0" smtClean="0"/>
              <a:t>qwerty”</a:t>
            </a:r>
          </a:p>
          <a:p>
            <a:pPr lvl="1" algn="just">
              <a:lnSpc>
                <a:spcPct val="125000"/>
              </a:lnSpc>
            </a:pPr>
            <a:r>
              <a:rPr lang="en-US" sz="1800" dirty="0"/>
              <a:t>When I used to work for the local government </a:t>
            </a:r>
            <a:r>
              <a:rPr lang="en-US" sz="1800" dirty="0" smtClean="0"/>
              <a:t>organization </a:t>
            </a:r>
            <a:r>
              <a:rPr lang="en-US" sz="1800" dirty="0"/>
              <a:t>we HAD TO change our Passwords every three months. To ensure I could remember it, I used to write it on a Post-It note and stick it above my </a:t>
            </a:r>
            <a:r>
              <a:rPr lang="en-US" sz="1800" dirty="0" smtClean="0"/>
              <a:t>desk.</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5857569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16</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Memory Is Knowledge in the </a:t>
            </a:r>
            <a:r>
              <a:rPr lang="en-US" noProof="1" smtClean="0"/>
              <a:t>Head</a:t>
            </a:r>
            <a:endParaRPr lang="en-GB" noProof="1" smtClean="0"/>
          </a:p>
        </p:txBody>
      </p:sp>
      <p:sp>
        <p:nvSpPr>
          <p:cNvPr id="4" name="Content Placeholder 3"/>
          <p:cNvSpPr>
            <a:spLocks noGrp="1"/>
          </p:cNvSpPr>
          <p:nvPr>
            <p:ph idx="1"/>
          </p:nvPr>
        </p:nvSpPr>
        <p:spPr/>
        <p:txBody>
          <a:bodyPr/>
          <a:lstStyle/>
          <a:p>
            <a:pPr algn="just">
              <a:lnSpc>
                <a:spcPct val="125000"/>
              </a:lnSpc>
            </a:pPr>
            <a:r>
              <a:rPr lang="en-US" sz="2000" dirty="0" smtClean="0"/>
              <a:t>We put the memory in the world, writing things down in books, on scraps of paper, even on the backs of our hands.</a:t>
            </a:r>
          </a:p>
          <a:p>
            <a:pPr marL="0" indent="0" algn="just">
              <a:lnSpc>
                <a:spcPct val="125000"/>
              </a:lnSpc>
              <a:buNone/>
            </a:pPr>
            <a:r>
              <a:rPr lang="en-US" sz="2000" dirty="0" smtClean="0">
                <a:sym typeface="Wingdings" pitchFamily="2" charset="2"/>
              </a:rPr>
              <a:t> We put the knowledge in the head back to the world as a reminder</a:t>
            </a:r>
            <a:endParaRPr lang="en-US" sz="2000" dirty="0" smtClean="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9687061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17</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p:txBody>
          <a:bodyPr/>
          <a:lstStyle/>
          <a:p>
            <a:pPr algn="just">
              <a:lnSpc>
                <a:spcPct val="125000"/>
              </a:lnSpc>
            </a:pPr>
            <a:r>
              <a:rPr lang="en-US" dirty="0" smtClean="0"/>
              <a:t>Two major classes of memory</a:t>
            </a:r>
          </a:p>
          <a:p>
            <a:pPr lvl="1" algn="just">
              <a:lnSpc>
                <a:spcPct val="125000"/>
              </a:lnSpc>
            </a:pPr>
            <a:r>
              <a:rPr lang="en-US" dirty="0" smtClean="0"/>
              <a:t>Short-term memory</a:t>
            </a:r>
          </a:p>
          <a:p>
            <a:pPr lvl="1" algn="just">
              <a:lnSpc>
                <a:spcPct val="125000"/>
              </a:lnSpc>
            </a:pPr>
            <a:r>
              <a:rPr lang="en-US" dirty="0" smtClean="0"/>
              <a:t>Long-term memory</a:t>
            </a:r>
          </a:p>
          <a:p>
            <a:pPr lvl="1" algn="just">
              <a:lnSpc>
                <a:spcPct val="125000"/>
              </a:lnSpc>
            </a:pP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7115918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18</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p:txBody>
          <a:bodyPr/>
          <a:lstStyle/>
          <a:p>
            <a:pPr algn="just">
              <a:lnSpc>
                <a:spcPct val="125000"/>
              </a:lnSpc>
            </a:pPr>
            <a:r>
              <a:rPr lang="en-US" dirty="0" smtClean="0"/>
              <a:t>Short-term or working memory (STM)</a:t>
            </a:r>
          </a:p>
          <a:p>
            <a:pPr lvl="1" algn="just">
              <a:lnSpc>
                <a:spcPct val="125000"/>
              </a:lnSpc>
            </a:pPr>
            <a:r>
              <a:rPr lang="en-US" dirty="0" smtClean="0"/>
              <a:t>Retains </a:t>
            </a:r>
            <a:r>
              <a:rPr lang="en-US" dirty="0"/>
              <a:t>the most recent experiences or material that is currently being thought about. It is the memory of the just present</a:t>
            </a:r>
            <a:r>
              <a:rPr lang="en-US" dirty="0" smtClean="0"/>
              <a:t>.</a:t>
            </a:r>
          </a:p>
          <a:p>
            <a:pPr lvl="1" algn="just">
              <a:lnSpc>
                <a:spcPct val="125000"/>
              </a:lnSpc>
            </a:pPr>
            <a:r>
              <a:rPr lang="en-US" dirty="0"/>
              <a:t>Information is retained automatically and retrieved without effort; but the amount of information that can be retained this way is severely limited</a:t>
            </a:r>
            <a:r>
              <a:rPr lang="en-US" dirty="0" smtClean="0"/>
              <a:t>.</a:t>
            </a:r>
          </a:p>
          <a:p>
            <a:pPr lvl="1" algn="just">
              <a:lnSpc>
                <a:spcPct val="125000"/>
              </a:lnSpc>
            </a:pPr>
            <a:r>
              <a:rPr lang="en-US" dirty="0" smtClean="0"/>
              <a:t>Invaluable </a:t>
            </a:r>
            <a:r>
              <a:rPr lang="en-US" dirty="0"/>
              <a:t>in the performance of everyday </a:t>
            </a:r>
            <a:r>
              <a:rPr lang="en-US" dirty="0" smtClean="0"/>
              <a:t>tasks</a:t>
            </a:r>
          </a:p>
          <a:p>
            <a:pPr lvl="1" algn="just">
              <a:lnSpc>
                <a:spcPct val="125000"/>
              </a:lnSpc>
            </a:pPr>
            <a:r>
              <a:rPr lang="en-US" dirty="0" smtClean="0"/>
              <a:t>The </a:t>
            </a:r>
            <a:r>
              <a:rPr lang="en-US" dirty="0"/>
              <a:t>material being maintained in STM is quite </a:t>
            </a:r>
            <a:r>
              <a:rPr lang="en-US" dirty="0" smtClean="0"/>
              <a:t>fragile</a:t>
            </a:r>
          </a:p>
          <a:p>
            <a:pPr lvl="1" algn="just">
              <a:lnSpc>
                <a:spcPct val="125000"/>
              </a:lnSpc>
            </a:pPr>
            <a:r>
              <a:rPr lang="en-US" dirty="0"/>
              <a:t>The capacity of STM is surprisingly difficult to </a:t>
            </a:r>
            <a:r>
              <a:rPr lang="en-US" dirty="0" smtClean="0"/>
              <a:t>measure</a:t>
            </a:r>
          </a:p>
          <a:p>
            <a:pPr algn="just">
              <a:lnSpc>
                <a:spcPct val="125000"/>
              </a:lnSpc>
            </a:pPr>
            <a:r>
              <a:rPr lang="en-US" dirty="0"/>
              <a:t>What are the design implications? </a:t>
            </a: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4342058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19</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a:xfrm>
            <a:off x="179388" y="692696"/>
            <a:ext cx="8785225" cy="5976664"/>
          </a:xfrm>
        </p:spPr>
        <p:txBody>
          <a:bodyPr/>
          <a:lstStyle/>
          <a:p>
            <a:pPr algn="just">
              <a:lnSpc>
                <a:spcPct val="125000"/>
              </a:lnSpc>
            </a:pPr>
            <a:r>
              <a:rPr lang="en-US" dirty="0" smtClean="0"/>
              <a:t>What </a:t>
            </a:r>
            <a:r>
              <a:rPr lang="en-US" dirty="0"/>
              <a:t>are the design </a:t>
            </a:r>
            <a:r>
              <a:rPr lang="en-US" dirty="0" smtClean="0"/>
              <a:t>implications</a:t>
            </a:r>
            <a:r>
              <a:rPr lang="en-US" dirty="0"/>
              <a:t> </a:t>
            </a:r>
            <a:r>
              <a:rPr lang="en-US" dirty="0" smtClean="0"/>
              <a:t>of STM?</a:t>
            </a:r>
          </a:p>
          <a:p>
            <a:pPr lvl="1" algn="just">
              <a:lnSpc>
                <a:spcPct val="125000"/>
              </a:lnSpc>
            </a:pPr>
            <a:r>
              <a:rPr lang="en-US" dirty="0"/>
              <a:t>Don’t count on much </a:t>
            </a:r>
            <a:r>
              <a:rPr lang="en-US" dirty="0" smtClean="0"/>
              <a:t>in </a:t>
            </a:r>
            <a:r>
              <a:rPr lang="en-US" dirty="0"/>
              <a:t>STM </a:t>
            </a:r>
            <a:endParaRPr lang="en-US" dirty="0" smtClean="0"/>
          </a:p>
          <a:p>
            <a:pPr lvl="2" algn="just">
              <a:lnSpc>
                <a:spcPct val="125000"/>
              </a:lnSpc>
            </a:pPr>
            <a:r>
              <a:rPr lang="en-US" dirty="0"/>
              <a:t>E.g. Computer systems often enhance people’s frustration when things go wrong by presenting critical information in a message that then disappears from the display just when the person wishes to make use of the </a:t>
            </a:r>
            <a:r>
              <a:rPr lang="en-US" dirty="0" smtClean="0"/>
              <a:t>information</a:t>
            </a:r>
          </a:p>
          <a:p>
            <a:pPr lvl="1" algn="just">
              <a:lnSpc>
                <a:spcPct val="125000"/>
              </a:lnSpc>
            </a:pPr>
            <a:r>
              <a:rPr lang="en-US" dirty="0"/>
              <a:t>The limits on our short-term memory systems caused by interfering tasks can be mitigated by several techniques. One is through the use of multiple sensory modalities</a:t>
            </a:r>
            <a:r>
              <a:rPr lang="en-US" dirty="0" smtClean="0"/>
              <a:t>.</a:t>
            </a:r>
          </a:p>
          <a:p>
            <a:pPr lvl="1" algn="just">
              <a:lnSpc>
                <a:spcPct val="125000"/>
              </a:lnSpc>
            </a:pPr>
            <a:r>
              <a:rPr lang="en-GB" dirty="0" smtClean="0"/>
              <a:t>Present </a:t>
            </a:r>
            <a:r>
              <a:rPr lang="en-GB" dirty="0"/>
              <a:t>different information over different </a:t>
            </a:r>
            <a:r>
              <a:rPr lang="en-GB" dirty="0" smtClean="0"/>
              <a:t>modalities</a:t>
            </a:r>
          </a:p>
          <a:p>
            <a:pPr lvl="2" algn="just">
              <a:lnSpc>
                <a:spcPct val="125000"/>
              </a:lnSpc>
            </a:pPr>
            <a:r>
              <a:rPr lang="en-US" dirty="0"/>
              <a:t>Automobiles should use auditory presentation of driving instructions and haptic vibration of the appropriate side of the driver’s seat or steering wheel to warn when drivers leave their lanes, or when there are other vehicles to the left or right, so as not to interfere with the visual processing of driving information</a:t>
            </a: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3557782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20</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p:txBody>
          <a:bodyPr/>
          <a:lstStyle/>
          <a:p>
            <a:pPr algn="just">
              <a:lnSpc>
                <a:spcPct val="125000"/>
              </a:lnSpc>
            </a:pPr>
            <a:r>
              <a:rPr lang="en-US" dirty="0" smtClean="0"/>
              <a:t>Long-term memory (LTM)</a:t>
            </a:r>
          </a:p>
          <a:p>
            <a:pPr lvl="1" algn="just">
              <a:lnSpc>
                <a:spcPct val="125000"/>
              </a:lnSpc>
            </a:pPr>
            <a:r>
              <a:rPr lang="en-US" dirty="0" smtClean="0"/>
              <a:t>Memory </a:t>
            </a:r>
            <a:r>
              <a:rPr lang="en-US" dirty="0"/>
              <a:t>for the </a:t>
            </a:r>
            <a:r>
              <a:rPr lang="en-US" dirty="0" smtClean="0"/>
              <a:t>past</a:t>
            </a:r>
          </a:p>
          <a:p>
            <a:pPr lvl="1" algn="just">
              <a:lnSpc>
                <a:spcPct val="125000"/>
              </a:lnSpc>
            </a:pPr>
            <a:r>
              <a:rPr lang="en-US" dirty="0" smtClean="0"/>
              <a:t>It </a:t>
            </a:r>
            <a:r>
              <a:rPr lang="en-US" dirty="0"/>
              <a:t>takes time for information to get into LTM and time and effort to get it out </a:t>
            </a:r>
            <a:r>
              <a:rPr lang="en-US" dirty="0" smtClean="0"/>
              <a:t>again.</a:t>
            </a:r>
          </a:p>
          <a:p>
            <a:pPr lvl="2" algn="just">
              <a:lnSpc>
                <a:spcPct val="125000"/>
              </a:lnSpc>
            </a:pPr>
            <a:r>
              <a:rPr lang="en-US" dirty="0"/>
              <a:t>Sleep seems to play an important role in strengthening the memories of each day’s </a:t>
            </a:r>
            <a:r>
              <a:rPr lang="en-US" dirty="0" smtClean="0"/>
              <a:t>experiences</a:t>
            </a:r>
            <a:endParaRPr lang="en-US" dirty="0"/>
          </a:p>
          <a:p>
            <a:pPr lvl="1" algn="just">
              <a:lnSpc>
                <a:spcPct val="125000"/>
              </a:lnSpc>
            </a:pPr>
            <a:r>
              <a:rPr lang="en-US" dirty="0"/>
              <a:t>A major difficulty with LTM is in organization. The way by which people retrieve the needed knowledge is still unknown, but probably involves some form of pattern-matching mechanism coupled with a confirmatory process that checks for consistency with the required knowledge. This is why when you search for a name but continually retrieve the wrong name, you know it is wrong.</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5442993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21</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p:txBody>
          <a:bodyPr/>
          <a:lstStyle/>
          <a:p>
            <a:pPr algn="just">
              <a:lnSpc>
                <a:spcPct val="125000"/>
              </a:lnSpc>
            </a:pPr>
            <a:r>
              <a:rPr lang="en-US" sz="2000" dirty="0"/>
              <a:t>Knowledge in the head is actually knowledge in memory: internal </a:t>
            </a:r>
            <a:r>
              <a:rPr lang="en-US" sz="2000" dirty="0" smtClean="0"/>
              <a:t>knowledge. Two categories of memory are important for us now:</a:t>
            </a:r>
          </a:p>
          <a:p>
            <a:pPr lvl="1" algn="just">
              <a:lnSpc>
                <a:spcPct val="125000"/>
              </a:lnSpc>
            </a:pPr>
            <a:r>
              <a:rPr lang="en-US" sz="1800" dirty="0"/>
              <a:t>Memory for arbitrary </a:t>
            </a:r>
            <a:r>
              <a:rPr lang="en-US" sz="1800" dirty="0" smtClean="0"/>
              <a:t>things: the </a:t>
            </a:r>
            <a:r>
              <a:rPr lang="en-US" sz="1800" dirty="0"/>
              <a:t>items to be retained seem arbitrary, with no meaning and no particular relationship to one another or to things already </a:t>
            </a:r>
            <a:r>
              <a:rPr lang="en-US" sz="1800" dirty="0" smtClean="0"/>
              <a:t>known. </a:t>
            </a:r>
            <a:r>
              <a:rPr lang="en-US" sz="1800" dirty="0"/>
              <a:t>E.g. letters of the alphabet and their ordering, names of people, foreign vocabulary</a:t>
            </a:r>
            <a:endParaRPr lang="en-US" sz="1800" dirty="0" smtClean="0"/>
          </a:p>
          <a:p>
            <a:pPr lvl="1" algn="just">
              <a:lnSpc>
                <a:spcPct val="125000"/>
              </a:lnSpc>
            </a:pPr>
            <a:r>
              <a:rPr lang="en-US" sz="1800" dirty="0"/>
              <a:t>Memory for meaningful </a:t>
            </a:r>
            <a:r>
              <a:rPr lang="en-US" sz="1800" dirty="0" smtClean="0"/>
              <a:t>things: the </a:t>
            </a:r>
            <a:r>
              <a:rPr lang="en-US" sz="1800" dirty="0"/>
              <a:t>items to be retained form meaningful relationships with themselves or with other things already </a:t>
            </a:r>
            <a:r>
              <a:rPr lang="en-US" sz="1800" dirty="0" smtClean="0"/>
              <a:t>known. </a:t>
            </a:r>
          </a:p>
          <a:p>
            <a:pPr algn="just">
              <a:lnSpc>
                <a:spcPct val="125000"/>
              </a:lnSpc>
            </a:pPr>
            <a:r>
              <a:rPr lang="en-US" sz="2200" dirty="0"/>
              <a:t>When things make sense, they correspond to knowledge that we already have, so the new material can be understood, interpreted, and integrated with previously acquired material. Now we can use rules and constraints to help understand what things go together. Meaningful structure can organize apparent chaos and arbitrariness.</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3437232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22</a:t>
            </a:fld>
            <a:endParaRPr lang="en-GB" noProof="1" smtClean="0"/>
          </a:p>
        </p:txBody>
      </p:sp>
      <p:sp>
        <p:nvSpPr>
          <p:cNvPr id="6148" name="Rectangle 2"/>
          <p:cNvSpPr>
            <a:spLocks noGrp="1" noChangeArrowheads="1"/>
          </p:cNvSpPr>
          <p:nvPr>
            <p:ph type="title"/>
          </p:nvPr>
        </p:nvSpPr>
        <p:spPr/>
        <p:txBody>
          <a:bodyPr/>
          <a:lstStyle/>
          <a:p>
            <a:pPr eaLnBrk="1" hangingPunct="1"/>
            <a:r>
              <a:rPr lang="en-US" noProof="1"/>
              <a:t>The Structure of </a:t>
            </a:r>
            <a:r>
              <a:rPr lang="en-US" noProof="1" smtClean="0"/>
              <a:t>Memory</a:t>
            </a:r>
            <a:endParaRPr lang="en-GB" noProof="1" smtClean="0"/>
          </a:p>
        </p:txBody>
      </p:sp>
      <p:sp>
        <p:nvSpPr>
          <p:cNvPr id="4" name="Content Placeholder 3"/>
          <p:cNvSpPr>
            <a:spLocks noGrp="1"/>
          </p:cNvSpPr>
          <p:nvPr>
            <p:ph idx="1"/>
          </p:nvPr>
        </p:nvSpPr>
        <p:spPr/>
        <p:txBody>
          <a:bodyPr/>
          <a:lstStyle/>
          <a:p>
            <a:pPr algn="just">
              <a:lnSpc>
                <a:spcPct val="125000"/>
              </a:lnSpc>
            </a:pPr>
            <a:r>
              <a:rPr lang="en-US" sz="2200" dirty="0"/>
              <a:t>Part of the power of a good conceptual model lies in its ability to provide meaning to </a:t>
            </a:r>
            <a:r>
              <a:rPr lang="en-US" sz="2200" dirty="0" smtClean="0"/>
              <a:t>things.</a:t>
            </a:r>
          </a:p>
          <a:p>
            <a:pPr algn="just">
              <a:lnSpc>
                <a:spcPct val="125000"/>
              </a:lnSpc>
            </a:pPr>
            <a:r>
              <a:rPr lang="en-US" sz="2200" dirty="0"/>
              <a:t>The design implications are clear: provide meaningful structures. Perhaps a better way is to make memory unnecessary: put the required information in the </a:t>
            </a:r>
            <a:r>
              <a:rPr lang="en-US" sz="2200" dirty="0" smtClean="0"/>
              <a:t>world</a:t>
            </a:r>
          </a:p>
          <a:p>
            <a:pPr lvl="1" algn="just">
              <a:lnSpc>
                <a:spcPct val="125000"/>
              </a:lnSpc>
            </a:pPr>
            <a:r>
              <a:rPr lang="en-US" sz="1800" dirty="0"/>
              <a:t>E.g. traditional graphical user interface with its old-fashioned menu structure. When in doubt, one could always examine all the menu items until the desired one was found</a:t>
            </a:r>
            <a:r>
              <a:rPr lang="en-US" sz="1800" dirty="0" smtClean="0"/>
              <a:t>.</a:t>
            </a:r>
          </a:p>
          <a:p>
            <a:pPr algn="just">
              <a:lnSpc>
                <a:spcPct val="125000"/>
              </a:lnSpc>
            </a:pPr>
            <a:r>
              <a:rPr lang="en-US" sz="2200" dirty="0"/>
              <a:t>The most effective way of helping people remember is to make it unnecessary.</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8191421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23</a:t>
            </a:fld>
            <a:endParaRPr lang="en-GB" noProof="1" smtClean="0"/>
          </a:p>
        </p:txBody>
      </p:sp>
      <p:sp>
        <p:nvSpPr>
          <p:cNvPr id="6148" name="Rectangle 2"/>
          <p:cNvSpPr>
            <a:spLocks noGrp="1" noChangeArrowheads="1"/>
          </p:cNvSpPr>
          <p:nvPr>
            <p:ph type="title"/>
          </p:nvPr>
        </p:nvSpPr>
        <p:spPr/>
        <p:txBody>
          <a:bodyPr/>
          <a:lstStyle/>
          <a:p>
            <a:pPr eaLnBrk="1" hangingPunct="1"/>
            <a:r>
              <a:rPr lang="en-US" sz="2400" noProof="1"/>
              <a:t>Approximate Models: Memory in the Real </a:t>
            </a:r>
            <a:r>
              <a:rPr lang="en-US" sz="2400" noProof="1" smtClean="0"/>
              <a:t>World</a:t>
            </a:r>
            <a:endParaRPr lang="en-GB" sz="2400" noProof="1" smtClean="0"/>
          </a:p>
        </p:txBody>
      </p:sp>
      <p:sp>
        <p:nvSpPr>
          <p:cNvPr id="4" name="Content Placeholder 3"/>
          <p:cNvSpPr>
            <a:spLocks noGrp="1"/>
          </p:cNvSpPr>
          <p:nvPr>
            <p:ph idx="1"/>
          </p:nvPr>
        </p:nvSpPr>
        <p:spPr/>
        <p:txBody>
          <a:bodyPr/>
          <a:lstStyle/>
          <a:p>
            <a:pPr algn="just">
              <a:lnSpc>
                <a:spcPct val="125000"/>
              </a:lnSpc>
            </a:pPr>
            <a:r>
              <a:rPr lang="en-US" dirty="0" smtClean="0"/>
              <a:t>Bypass because of irrelevant content</a:t>
            </a: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1278060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24</a:t>
            </a:fld>
            <a:endParaRPr lang="en-GB" noProof="1" smtClean="0"/>
          </a:p>
        </p:txBody>
      </p:sp>
      <p:sp>
        <p:nvSpPr>
          <p:cNvPr id="6148" name="Rectangle 2"/>
          <p:cNvSpPr>
            <a:spLocks noGrp="1" noChangeArrowheads="1"/>
          </p:cNvSpPr>
          <p:nvPr>
            <p:ph type="title"/>
          </p:nvPr>
        </p:nvSpPr>
        <p:spPr/>
        <p:txBody>
          <a:bodyPr/>
          <a:lstStyle/>
          <a:p>
            <a:pPr eaLnBrk="1" hangingPunct="1"/>
            <a:r>
              <a:rPr lang="en-US" sz="2400" noProof="1"/>
              <a:t>Knowledge in the </a:t>
            </a:r>
            <a:r>
              <a:rPr lang="en-US" sz="2400" noProof="1" smtClean="0"/>
              <a:t>Head</a:t>
            </a:r>
            <a:endParaRPr lang="en-GB" sz="2400" noProof="1" smtClean="0"/>
          </a:p>
        </p:txBody>
      </p:sp>
      <p:sp>
        <p:nvSpPr>
          <p:cNvPr id="4" name="Content Placeholder 3"/>
          <p:cNvSpPr>
            <a:spLocks noGrp="1"/>
          </p:cNvSpPr>
          <p:nvPr>
            <p:ph idx="1"/>
          </p:nvPr>
        </p:nvSpPr>
        <p:spPr/>
        <p:txBody>
          <a:bodyPr/>
          <a:lstStyle/>
          <a:p>
            <a:pPr algn="just">
              <a:lnSpc>
                <a:spcPct val="125000"/>
              </a:lnSpc>
            </a:pPr>
            <a:r>
              <a:rPr lang="en-US" sz="2000" dirty="0"/>
              <a:t>Knowledge in the world, external knowledge, is a valuable tool for remembering, but only if it is available at the right place, at the right time, in the appropriate situation</a:t>
            </a:r>
            <a:r>
              <a:rPr lang="en-US" sz="2000" dirty="0" smtClean="0"/>
              <a:t>.</a:t>
            </a:r>
          </a:p>
          <a:p>
            <a:pPr algn="just">
              <a:lnSpc>
                <a:spcPct val="125000"/>
              </a:lnSpc>
            </a:pPr>
            <a:r>
              <a:rPr lang="en-US" sz="2000" dirty="0" smtClean="0"/>
              <a:t>E.g. How pilots remember (the book 104)</a:t>
            </a:r>
          </a:p>
          <a:p>
            <a:pPr algn="just">
              <a:lnSpc>
                <a:spcPct val="125000"/>
              </a:lnSpc>
            </a:pPr>
            <a:endParaRPr lang="en-GB" sz="2000"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2338130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25</a:t>
            </a:fld>
            <a:endParaRPr lang="en-GB" noProof="1" smtClean="0"/>
          </a:p>
        </p:txBody>
      </p:sp>
      <p:sp>
        <p:nvSpPr>
          <p:cNvPr id="6148" name="Rectangle 2"/>
          <p:cNvSpPr>
            <a:spLocks noGrp="1" noChangeArrowheads="1"/>
          </p:cNvSpPr>
          <p:nvPr>
            <p:ph type="title"/>
          </p:nvPr>
        </p:nvSpPr>
        <p:spPr/>
        <p:txBody>
          <a:bodyPr/>
          <a:lstStyle/>
          <a:p>
            <a:pPr eaLnBrk="1" hangingPunct="1"/>
            <a:r>
              <a:rPr lang="en-US" sz="2400" noProof="1"/>
              <a:t>Knowledge in the </a:t>
            </a:r>
            <a:r>
              <a:rPr lang="en-US" sz="2400" noProof="1" smtClean="0"/>
              <a:t>Head</a:t>
            </a:r>
            <a:endParaRPr lang="en-GB" sz="2400" noProof="1" smtClean="0"/>
          </a:p>
        </p:txBody>
      </p:sp>
      <p:sp>
        <p:nvSpPr>
          <p:cNvPr id="4" name="Content Placeholder 3"/>
          <p:cNvSpPr>
            <a:spLocks noGrp="1"/>
          </p:cNvSpPr>
          <p:nvPr>
            <p:ph idx="1"/>
          </p:nvPr>
        </p:nvSpPr>
        <p:spPr/>
        <p:txBody>
          <a:bodyPr/>
          <a:lstStyle/>
          <a:p>
            <a:pPr algn="just">
              <a:lnSpc>
                <a:spcPct val="125000"/>
              </a:lnSpc>
            </a:pPr>
            <a:r>
              <a:rPr lang="en-US" sz="2000" dirty="0"/>
              <a:t>Reminding: prospective memory or memory for the </a:t>
            </a:r>
            <a:r>
              <a:rPr lang="en-US" sz="2000" dirty="0" smtClean="0"/>
              <a:t>future</a:t>
            </a:r>
          </a:p>
          <a:p>
            <a:pPr lvl="1" algn="just">
              <a:lnSpc>
                <a:spcPct val="125000"/>
              </a:lnSpc>
            </a:pPr>
            <a:r>
              <a:rPr lang="en-US" dirty="0"/>
              <a:t>If the event is important enough, you will have no problem remembering it. It would be quite strange to have to set a calendar alert to remind yourself, “Getting married at 3 PM</a:t>
            </a:r>
            <a:r>
              <a:rPr lang="en-US" dirty="0" smtClean="0"/>
              <a:t>.”</a:t>
            </a:r>
          </a:p>
          <a:p>
            <a:pPr lvl="1" algn="just">
              <a:lnSpc>
                <a:spcPct val="125000"/>
              </a:lnSpc>
            </a:pPr>
            <a:r>
              <a:rPr lang="en-US" dirty="0" smtClean="0"/>
              <a:t>But memory </a:t>
            </a:r>
            <a:r>
              <a:rPr lang="en-US" dirty="0"/>
              <a:t>in the head is not a good technique for commonplace events</a:t>
            </a:r>
            <a:r>
              <a:rPr lang="en-US" dirty="0" smtClean="0"/>
              <a:t>. E.g. meeting a friend, going shopping</a:t>
            </a:r>
          </a:p>
          <a:p>
            <a:pPr lvl="1" algn="just">
              <a:lnSpc>
                <a:spcPct val="125000"/>
              </a:lnSpc>
            </a:pPr>
            <a:r>
              <a:rPr lang="en-US" dirty="0"/>
              <a:t>There are two different aspects to a reminder: the signal and the message</a:t>
            </a: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85806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26</a:t>
            </a:fld>
            <a:endParaRPr lang="en-GB" noProof="1" smtClean="0"/>
          </a:p>
        </p:txBody>
      </p:sp>
      <p:sp>
        <p:nvSpPr>
          <p:cNvPr id="6148" name="Rectangle 2"/>
          <p:cNvSpPr>
            <a:spLocks noGrp="1" noChangeArrowheads="1"/>
          </p:cNvSpPr>
          <p:nvPr>
            <p:ph type="title"/>
          </p:nvPr>
        </p:nvSpPr>
        <p:spPr>
          <a:xfrm>
            <a:off x="0" y="53975"/>
            <a:ext cx="9144000" cy="566738"/>
          </a:xfrm>
        </p:spPr>
        <p:txBody>
          <a:bodyPr/>
          <a:lstStyle/>
          <a:p>
            <a:pPr eaLnBrk="1" hangingPunct="1"/>
            <a:r>
              <a:rPr lang="en-US" sz="2400" noProof="1"/>
              <a:t>The Tradeoff Between Knowledge in the World and in the </a:t>
            </a:r>
            <a:r>
              <a:rPr lang="en-US" sz="2400" noProof="1" smtClean="0"/>
              <a:t>Head</a:t>
            </a:r>
            <a:endParaRPr lang="en-GB" sz="2000" noProof="1" smtClean="0"/>
          </a:p>
        </p:txBody>
      </p:sp>
      <p:sp>
        <p:nvSpPr>
          <p:cNvPr id="4" name="Content Placeholder 3"/>
          <p:cNvSpPr>
            <a:spLocks noGrp="1"/>
          </p:cNvSpPr>
          <p:nvPr>
            <p:ph idx="1"/>
          </p:nvPr>
        </p:nvSpPr>
        <p:spPr/>
        <p:txBody>
          <a:bodyPr/>
          <a:lstStyle/>
          <a:p>
            <a:pPr algn="just">
              <a:lnSpc>
                <a:spcPct val="125000"/>
              </a:lnSpc>
            </a:pPr>
            <a:r>
              <a:rPr lang="en-US" sz="2000" dirty="0" smtClean="0"/>
              <a:t>A tradeoff - gaining </a:t>
            </a:r>
            <a:r>
              <a:rPr lang="en-US" sz="2000" dirty="0"/>
              <a:t>the advantages of knowledge in the world means losing the advantages of knowledge in the </a:t>
            </a:r>
            <a:r>
              <a:rPr lang="en-US" sz="2000" dirty="0" smtClean="0"/>
              <a:t>head and vice versa</a:t>
            </a:r>
          </a:p>
          <a:p>
            <a:pPr algn="just">
              <a:lnSpc>
                <a:spcPct val="125000"/>
              </a:lnSpc>
            </a:pPr>
            <a:r>
              <a:rPr lang="en-US" sz="2000" dirty="0"/>
              <a:t>Knowledge in the world acts as its own reminder. It can help us recover structures that we otherwise would </a:t>
            </a:r>
            <a:r>
              <a:rPr lang="en-US" sz="2000" dirty="0" smtClean="0"/>
              <a:t>forget without learning</a:t>
            </a:r>
          </a:p>
          <a:p>
            <a:pPr algn="just">
              <a:lnSpc>
                <a:spcPct val="125000"/>
              </a:lnSpc>
            </a:pPr>
            <a:r>
              <a:rPr lang="en-US" sz="2000" dirty="0"/>
              <a:t>Knowledge in the head is efficient: no search and interpretation of the environment is </a:t>
            </a:r>
            <a:r>
              <a:rPr lang="en-US" sz="2000" dirty="0" smtClean="0"/>
              <a:t>required. </a:t>
            </a:r>
            <a:r>
              <a:rPr lang="en-US" sz="2000" dirty="0"/>
              <a:t>The tradeoff is that to use our knowledge in the head, we have to be able to store and retrieve it, which might require considerable amounts of </a:t>
            </a:r>
            <a:r>
              <a:rPr lang="en-US" sz="2000" dirty="0" smtClean="0"/>
              <a:t>learning</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34177866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27</a:t>
            </a:fld>
            <a:endParaRPr lang="en-GB" noProof="1" smtClean="0"/>
          </a:p>
        </p:txBody>
      </p:sp>
      <p:sp>
        <p:nvSpPr>
          <p:cNvPr id="6148" name="Rectangle 2"/>
          <p:cNvSpPr>
            <a:spLocks noGrp="1" noChangeArrowheads="1"/>
          </p:cNvSpPr>
          <p:nvPr>
            <p:ph type="title"/>
          </p:nvPr>
        </p:nvSpPr>
        <p:spPr>
          <a:xfrm>
            <a:off x="0" y="53975"/>
            <a:ext cx="9144000" cy="566738"/>
          </a:xfrm>
        </p:spPr>
        <p:txBody>
          <a:bodyPr/>
          <a:lstStyle/>
          <a:p>
            <a:pPr eaLnBrk="1" hangingPunct="1"/>
            <a:r>
              <a:rPr lang="en-US" noProof="1"/>
              <a:t>Memory in Multiple Heads, Multiple </a:t>
            </a:r>
            <a:r>
              <a:rPr lang="en-US" noProof="1" smtClean="0"/>
              <a:t>Devices</a:t>
            </a:r>
            <a:r>
              <a:rPr lang="en-US" sz="2000" noProof="1" smtClean="0"/>
              <a:t> </a:t>
            </a:r>
            <a:r>
              <a:rPr lang="en-US" sz="1800" noProof="1" smtClean="0"/>
              <a:t>(p</a:t>
            </a:r>
            <a:r>
              <a:rPr lang="en-US" sz="1800" noProof="1"/>
              <a:t>. </a:t>
            </a:r>
            <a:r>
              <a:rPr lang="en-US" sz="1800" noProof="1" smtClean="0"/>
              <a:t>108)</a:t>
            </a:r>
            <a:endParaRPr lang="en-GB" sz="1800" noProof="1" smtClean="0"/>
          </a:p>
        </p:txBody>
      </p:sp>
      <p:sp>
        <p:nvSpPr>
          <p:cNvPr id="4" name="Content Placeholder 3"/>
          <p:cNvSpPr>
            <a:spLocks noGrp="1"/>
          </p:cNvSpPr>
          <p:nvPr>
            <p:ph idx="1"/>
          </p:nvPr>
        </p:nvSpPr>
        <p:spPr/>
        <p:txBody>
          <a:bodyPr/>
          <a:lstStyle/>
          <a:p>
            <a:pPr algn="just">
              <a:lnSpc>
                <a:spcPct val="125000"/>
              </a:lnSpc>
            </a:pPr>
            <a:r>
              <a:rPr lang="en-US" sz="2000" dirty="0" smtClean="0"/>
              <a:t>The </a:t>
            </a:r>
            <a:r>
              <a:rPr lang="en-US" sz="2000" dirty="0"/>
              <a:t>power of multiple minds in remembering </a:t>
            </a:r>
            <a:r>
              <a:rPr lang="en-US" sz="2000" dirty="0" smtClean="0"/>
              <a:t>things</a:t>
            </a:r>
          </a:p>
          <a:p>
            <a:pPr algn="just">
              <a:lnSpc>
                <a:spcPct val="125000"/>
              </a:lnSpc>
            </a:pPr>
            <a:r>
              <a:rPr lang="en-US" sz="2000" dirty="0" smtClean="0"/>
              <a:t>Technology </a:t>
            </a:r>
            <a:r>
              <a:rPr lang="en-US" sz="2000" dirty="0"/>
              <a:t>does not make us smarter. People do not make technology smart. It is the combination of the two, the person plus the artifact, that is </a:t>
            </a:r>
            <a:r>
              <a:rPr lang="en-US" sz="2000" dirty="0" smtClean="0"/>
              <a:t>smart. </a:t>
            </a:r>
            <a:r>
              <a:rPr lang="en-US" sz="2000" dirty="0"/>
              <a:t>Together, with our tools, we are a powerful combination</a:t>
            </a:r>
            <a:endParaRPr lang="en-GB" sz="2000"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3135376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28</a:t>
            </a:fld>
            <a:endParaRPr lang="en-GB" noProof="1" smtClean="0"/>
          </a:p>
        </p:txBody>
      </p:sp>
      <p:sp>
        <p:nvSpPr>
          <p:cNvPr id="6148" name="Rectangle 2"/>
          <p:cNvSpPr>
            <a:spLocks noGrp="1" noChangeArrowheads="1"/>
          </p:cNvSpPr>
          <p:nvPr>
            <p:ph type="title"/>
          </p:nvPr>
        </p:nvSpPr>
        <p:spPr>
          <a:xfrm>
            <a:off x="0" y="53975"/>
            <a:ext cx="9144000" cy="566738"/>
          </a:xfrm>
        </p:spPr>
        <p:txBody>
          <a:bodyPr/>
          <a:lstStyle/>
          <a:p>
            <a:pPr eaLnBrk="1" hangingPunct="1"/>
            <a:r>
              <a:rPr lang="en-US" noProof="1"/>
              <a:t>N</a:t>
            </a:r>
            <a:r>
              <a:rPr lang="en-US" noProof="1" smtClean="0"/>
              <a:t>atural mapping</a:t>
            </a:r>
            <a:endParaRPr lang="en-GB" sz="1800" noProof="1" smtClean="0"/>
          </a:p>
        </p:txBody>
      </p:sp>
      <p:sp>
        <p:nvSpPr>
          <p:cNvPr id="4" name="Content Placeholder 3"/>
          <p:cNvSpPr>
            <a:spLocks noGrp="1"/>
          </p:cNvSpPr>
          <p:nvPr>
            <p:ph idx="1"/>
          </p:nvPr>
        </p:nvSpPr>
        <p:spPr/>
        <p:txBody>
          <a:bodyPr/>
          <a:lstStyle/>
          <a:p>
            <a:pPr algn="just">
              <a:lnSpc>
                <a:spcPct val="125000"/>
              </a:lnSpc>
            </a:pPr>
            <a:r>
              <a:rPr lang="en-US" dirty="0" smtClean="0"/>
              <a:t>Mapping </a:t>
            </a:r>
            <a:r>
              <a:rPr lang="en-US" dirty="0"/>
              <a:t>provides a good example of the power of combining knowledge in the world with that in the </a:t>
            </a:r>
            <a:r>
              <a:rPr lang="en-US" dirty="0" smtClean="0"/>
              <a:t>head</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880828"/>
            <a:ext cx="5400600" cy="4716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51195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29</a:t>
            </a:fld>
            <a:endParaRPr lang="en-GB" noProof="1" smtClean="0"/>
          </a:p>
        </p:txBody>
      </p:sp>
      <p:sp>
        <p:nvSpPr>
          <p:cNvPr id="6148" name="Rectangle 2"/>
          <p:cNvSpPr>
            <a:spLocks noGrp="1" noChangeArrowheads="1"/>
          </p:cNvSpPr>
          <p:nvPr>
            <p:ph type="title"/>
          </p:nvPr>
        </p:nvSpPr>
        <p:spPr>
          <a:xfrm>
            <a:off x="0" y="53975"/>
            <a:ext cx="9144000" cy="566738"/>
          </a:xfrm>
        </p:spPr>
        <p:txBody>
          <a:bodyPr/>
          <a:lstStyle/>
          <a:p>
            <a:pPr eaLnBrk="1" hangingPunct="1"/>
            <a:r>
              <a:rPr lang="en-US" sz="2400" noProof="1"/>
              <a:t>Culture and Design: Natural Mappings Can Vary with </a:t>
            </a:r>
            <a:r>
              <a:rPr lang="en-US" sz="2400" noProof="1" smtClean="0"/>
              <a:t>Culture</a:t>
            </a:r>
            <a:endParaRPr lang="en-GB" sz="2400" noProof="1" smtClean="0"/>
          </a:p>
        </p:txBody>
      </p:sp>
      <p:sp>
        <p:nvSpPr>
          <p:cNvPr id="4" name="Content Placeholder 3"/>
          <p:cNvSpPr>
            <a:spLocks noGrp="1"/>
          </p:cNvSpPr>
          <p:nvPr>
            <p:ph idx="1"/>
          </p:nvPr>
        </p:nvSpPr>
        <p:spPr/>
        <p:txBody>
          <a:bodyPr/>
          <a:lstStyle/>
          <a:p>
            <a:pPr algn="just">
              <a:lnSpc>
                <a:spcPct val="125000"/>
              </a:lnSpc>
            </a:pPr>
            <a:r>
              <a:rPr lang="en-US" sz="2000" dirty="0" smtClean="0"/>
              <a:t>E.g. Scroll page with my remote pointer; with scrollbar; with touchscreen</a:t>
            </a:r>
          </a:p>
          <a:p>
            <a:pPr algn="just">
              <a:lnSpc>
                <a:spcPct val="125000"/>
              </a:lnSpc>
            </a:pPr>
            <a:r>
              <a:rPr lang="en-US" sz="2000" dirty="0" smtClean="0"/>
              <a:t>E.g. left – right direction</a:t>
            </a:r>
          </a:p>
          <a:p>
            <a:pPr algn="just">
              <a:lnSpc>
                <a:spcPct val="125000"/>
              </a:lnSpc>
            </a:pPr>
            <a:r>
              <a:rPr lang="en-US" sz="2000" dirty="0"/>
              <a:t>It is possible to break convention and switch metaphors, but expect a period of confusion until people adapt to the new system</a:t>
            </a:r>
            <a:endParaRPr lang="en-GB" sz="2000"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1315437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30</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smtClean="0"/>
              <a:t>Homework</a:t>
            </a:r>
          </a:p>
        </p:txBody>
      </p:sp>
      <p:sp>
        <p:nvSpPr>
          <p:cNvPr id="4" name="Content Placeholder 3"/>
          <p:cNvSpPr>
            <a:spLocks noGrp="1"/>
          </p:cNvSpPr>
          <p:nvPr>
            <p:ph idx="1"/>
          </p:nvPr>
        </p:nvSpPr>
        <p:spPr/>
        <p:txBody>
          <a:bodyPr/>
          <a:lstStyle/>
          <a:p>
            <a:r>
              <a:rPr lang="en-GB" noProof="1"/>
              <a:t>Danh sách nhóm</a:t>
            </a:r>
            <a:endParaRPr lang="en-US" dirty="0" smtClean="0"/>
          </a:p>
          <a:p>
            <a:r>
              <a:rPr lang="en-US" dirty="0" smtClean="0"/>
              <a:t>Re-read &amp; study English</a:t>
            </a:r>
            <a:endParaRPr lang="en-GB" dirty="0"/>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20806879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E5ED22E-A14B-406A-9B38-56664CD4828C}" type="slidenum">
              <a:rPr noProof="1" smtClean="0"/>
              <a:pPr eaLnBrk="1" hangingPunct="1"/>
              <a:t>31</a:t>
            </a:fld>
            <a:endParaRPr lang="en-GB" noProof="1" smtClean="0"/>
          </a:p>
        </p:txBody>
      </p:sp>
      <p:sp>
        <p:nvSpPr>
          <p:cNvPr id="6148" name="Rectangle 2"/>
          <p:cNvSpPr>
            <a:spLocks noGrp="1" noChangeArrowheads="1"/>
          </p:cNvSpPr>
          <p:nvPr>
            <p:ph type="title"/>
          </p:nvPr>
        </p:nvSpPr>
        <p:spPr/>
        <p:txBody>
          <a:bodyPr/>
          <a:lstStyle/>
          <a:p>
            <a:pPr eaLnBrk="1" hangingPunct="1"/>
            <a:r>
              <a:rPr lang="en-GB" noProof="1" smtClean="0"/>
              <a:t>Assignment 2</a:t>
            </a:r>
          </a:p>
        </p:txBody>
      </p:sp>
      <p:sp>
        <p:nvSpPr>
          <p:cNvPr id="4" name="Content Placeholder 3"/>
          <p:cNvSpPr>
            <a:spLocks noGrp="1"/>
          </p:cNvSpPr>
          <p:nvPr>
            <p:ph idx="1"/>
          </p:nvPr>
        </p:nvSpPr>
        <p:spPr/>
        <p:txBody>
          <a:bodyPr/>
          <a:lstStyle/>
          <a:p>
            <a:pPr>
              <a:lnSpc>
                <a:spcPct val="150000"/>
              </a:lnSpc>
            </a:pPr>
            <a:r>
              <a:rPr lang="en-US" noProof="1" smtClean="0"/>
              <a:t>Groups to present Chapter 4, 5 of The design of everyday things</a:t>
            </a:r>
          </a:p>
          <a:p>
            <a:pPr lvl="1">
              <a:lnSpc>
                <a:spcPct val="150000"/>
              </a:lnSpc>
            </a:pPr>
            <a:r>
              <a:rPr lang="en-US" noProof="1" smtClean="0"/>
              <a:t>Group is requested to present parts of the chapter</a:t>
            </a:r>
          </a:p>
        </p:txBody>
      </p:sp>
      <p:sp>
        <p:nvSpPr>
          <p:cNvPr id="9" name="Footer Placeholder 4"/>
          <p:cNvSpPr>
            <a:spLocks noGrp="1"/>
          </p:cNvSpPr>
          <p:nvPr>
            <p:ph type="ftr" sz="quarter" idx="10"/>
          </p:nvPr>
        </p:nvSpPr>
        <p:spPr>
          <a:xfrm>
            <a:off x="1476375" y="6524625"/>
            <a:ext cx="648017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noProof="1" smtClean="0"/>
              <a:t>SGU - Khoa CNTT – UI Design</a:t>
            </a:r>
          </a:p>
        </p:txBody>
      </p:sp>
    </p:spTree>
    <p:extLst>
      <p:ext uri="{BB962C8B-B14F-4D97-AF65-F5344CB8AC3E}">
        <p14:creationId xmlns:p14="http://schemas.microsoft.com/office/powerpoint/2010/main" val="18317495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18354</TotalTime>
  <Words>2787</Words>
  <Application>Microsoft Office PowerPoint</Application>
  <PresentationFormat>On-screen Show (4:3)</PresentationFormat>
  <Paragraphs>252</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Pixel</vt:lpstr>
      <vt:lpstr>PowerPoint Presentation</vt:lpstr>
      <vt:lpstr>Previous content</vt:lpstr>
      <vt:lpstr>Content</vt:lpstr>
      <vt:lpstr>Intro</vt:lpstr>
      <vt:lpstr>Intro</vt:lpstr>
      <vt:lpstr>Precise Behavior from Imprecise Knowledge</vt:lpstr>
      <vt:lpstr>Precise Behavior from Imprecise Knowledge</vt:lpstr>
      <vt:lpstr>Precise Behavior from Imprecise Knowledge</vt:lpstr>
      <vt:lpstr>Precise Behavior from Imprecise Knowledge</vt:lpstr>
      <vt:lpstr>Precise Behavior from Imprecise Knowledge</vt:lpstr>
      <vt:lpstr>Precise Behavior from Imprecise Knowledge</vt:lpstr>
      <vt:lpstr>Precise Behavior from Imprecise Knowledge</vt:lpstr>
      <vt:lpstr>Precise Behavior from Imprecise Knowledge</vt:lpstr>
      <vt:lpstr>Memory Is Knowledge in the Head</vt:lpstr>
      <vt:lpstr>Memory Is Knowledge in the Head</vt:lpstr>
      <vt:lpstr>Memory Is Knowledge in the Head</vt:lpstr>
      <vt:lpstr>The Structure of Memory</vt:lpstr>
      <vt:lpstr>The Structure of Memory</vt:lpstr>
      <vt:lpstr>The Structure of Memory</vt:lpstr>
      <vt:lpstr>The Structure of Memory</vt:lpstr>
      <vt:lpstr>The Structure of Memory</vt:lpstr>
      <vt:lpstr>The Structure of Memory</vt:lpstr>
      <vt:lpstr>Approximate Models: Memory in the Real World</vt:lpstr>
      <vt:lpstr>Knowledge in the Head</vt:lpstr>
      <vt:lpstr>Knowledge in the Head</vt:lpstr>
      <vt:lpstr>The Tradeoff Between Knowledge in the World and in the Head</vt:lpstr>
      <vt:lpstr>Memory in Multiple Heads, Multiple Devices (p. 108)</vt:lpstr>
      <vt:lpstr>Natural mapping</vt:lpstr>
      <vt:lpstr>Culture and Design: Natural Mappings Can Vary with Culture</vt:lpstr>
      <vt:lpstr>Homework</vt:lpstr>
      <vt:lpstr>Assignment 2</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caoth</dc:creator>
  <cp:lastModifiedBy>Cao Thanh</cp:lastModifiedBy>
  <cp:revision>2311</cp:revision>
  <cp:lastPrinted>2013-05-14T10:52:05Z</cp:lastPrinted>
  <dcterms:created xsi:type="dcterms:W3CDTF">2008-09-10T11:50:46Z</dcterms:created>
  <dcterms:modified xsi:type="dcterms:W3CDTF">2018-09-22T05:23:56Z</dcterms:modified>
</cp:coreProperties>
</file>